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70" r:id="rId12"/>
    <p:sldId id="276" r:id="rId13"/>
    <p:sldId id="288" r:id="rId14"/>
    <p:sldId id="278" r:id="rId15"/>
    <p:sldId id="282" r:id="rId16"/>
    <p:sldId id="280" r:id="rId17"/>
    <p:sldId id="283" r:id="rId18"/>
    <p:sldId id="284" r:id="rId19"/>
    <p:sldId id="291" r:id="rId20"/>
    <p:sldId id="29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03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8642" autoAdjust="0"/>
  </p:normalViewPr>
  <p:slideViewPr>
    <p:cSldViewPr>
      <p:cViewPr varScale="1">
        <p:scale>
          <a:sx n="105" d="100"/>
          <a:sy n="105" d="100"/>
        </p:scale>
        <p:origin x="-1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89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78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 Сертолово</a:t>
            </a: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2020 году</a:t>
            </a:r>
          </a:p>
        </c:rich>
      </c:tx>
      <c:layout>
        <c:manualLayout>
          <c:xMode val="edge"/>
          <c:yMode val="edge"/>
          <c:x val="0.21576600537377721"/>
          <c:y val="2.3703537799677155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муниципального образования Сертолово Всенволожского мцниципального района Ленинградской области в 2020 году</c:v>
                </c:pt>
              </c:strCache>
            </c:strRef>
          </c:tx>
          <c:explosion val="21"/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25.7</c:v>
                </c:pt>
                <c:pt idx="1">
                  <c:v>8</c:v>
                </c:pt>
                <c:pt idx="2">
                  <c:v>66.3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4"/>
                <c:pt idx="0">
                  <c:v>Прочие расходы</c:v>
                </c:pt>
                <c:pt idx="1">
                  <c:v>Социальная сфера</c:v>
                </c:pt>
                <c:pt idx="2">
                  <c:v>Общегосударственные вопросы</c:v>
                </c:pt>
                <c:pt idx="3">
                  <c:v>Дорожное хозяйство и ЖКХ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1.7</c:v>
                </c:pt>
                <c:pt idx="1">
                  <c:v>3.2</c:v>
                </c:pt>
                <c:pt idx="2">
                  <c:v>13.1</c:v>
                </c:pt>
                <c:pt idx="3">
                  <c:v>75.7</c:v>
                </c:pt>
              </c:numCache>
            </c:numRef>
          </c:val>
        </c:ser>
      </c:pie3DChart>
    </c:plotArea>
    <c:legend>
      <c:legendPos val="r"/>
      <c:legendEntry>
        <c:idx val="4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49A59-9D6B-4480-B405-E3B67D563413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9DBDD-9005-4595-B49C-9CAF1E28A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EF312-11A3-4119-B7E7-4266CC3EDB87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007B6-7A3A-46B0-9E60-90E12A388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007B6-7A3A-46B0-9E60-90E12A38864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007B6-7A3A-46B0-9E60-90E12A38864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007B6-7A3A-46B0-9E60-90E12A38864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007B6-7A3A-46B0-9E60-90E12A38864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3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3000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714357"/>
            <a:ext cx="5815026" cy="185738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643182"/>
            <a:ext cx="7429552" cy="2995618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проекту решения совета депутатов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 Сертолово 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исполнении бюджета 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2020 год</a:t>
            </a:r>
          </a:p>
          <a:p>
            <a:endParaRPr lang="ru-RU" dirty="0"/>
          </a:p>
        </p:txBody>
      </p:sp>
      <p:pic>
        <p:nvPicPr>
          <p:cNvPr id="4" name="Picture 6" descr="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331463"/>
            <a:ext cx="1617650" cy="181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50099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Исполнение расходов бюджета МО Сертолово в разрезе муниципальных программ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непрограммных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расходов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357298"/>
          <a:ext cx="8858312" cy="5357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7852"/>
                <a:gridCol w="1390975"/>
                <a:gridCol w="1244556"/>
                <a:gridCol w="1024929"/>
              </a:tblGrid>
              <a:tr h="8354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муниципальной программы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2020 год, тыс. рублей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 за 2020 год, тыс. рублей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 годового плана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16119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«Профилактика и противодействие коррупции в муниципальном образовании Сертолово Всеволожского муниципального района Ленинградской области» на 2020-2029 годы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436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«Устойчивое развитие территории МО Сертолово» на 2019-2023 годы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234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инженерной и транспортной инфраструктуры на территории МО Сертолово» на 2017-2022 годы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197 804,0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163 883,1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234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«Энергосбережение и повышение энергетической эффективности в сфере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жилищно-коммунального хозяйства МО Сертолово» на 2020-2022 годы»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25 350,0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25 350,0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436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«Благоустроенный город Сертолово» на 2017-2024 годы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207 474,4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207 285,1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436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«Молодое поколение МО Сертолово» на 2020-2024 годы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3 579,4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3 579,4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436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культуры в МО Сертолово» на 2020-2024 годы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31 484,8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31484,8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436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физической культуры и спорта в МО Сертолово» на 2020-2024 годы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7 566,4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7 566,4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436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«Безопасный город Сертолово» на 2020-2022 годы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2 749,6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2 680,6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234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«Информирование населения о деятельности органов местного самоуправления МО Сертолово» на 2019-2021 годы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2 882,4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2 882,3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6404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по муниципальным программам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479 239,8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445 060,5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8334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156 220,9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147 622,1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833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635 460,7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592 682,6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93,3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advClick="0" advTm="3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57166"/>
            <a:ext cx="7115196" cy="1285884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br>
              <a:rPr lang="ru-RU" sz="2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МО Сертолово</a:t>
            </a:r>
            <a:br>
              <a:rPr lang="ru-RU" sz="2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9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3614734" cy="1357322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«Профилактика и противодействие коррупции в муниципальном образовании Сертолово Всеволожского муниципального района Ленинградской области» на 2020-2029 годы</a:t>
            </a:r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5025" y="1214422"/>
            <a:ext cx="4141817" cy="1000131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«Устойчивое развитие территории МО Сертолово» на 2019-2023 годы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2857496"/>
            <a:ext cx="3786214" cy="335758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7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По программе финансовые средства в размере 50,8 тыс. рублей были направлены на профессиональную подготовку муниципальных служащих, а также на выпуск и распространение информационных материалов </a:t>
            </a:r>
            <a:r>
              <a:rPr lang="ru-RU" sz="17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антикоррупционной</a:t>
            </a:r>
            <a:r>
              <a:rPr lang="ru-RU" sz="17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направленности.</a:t>
            </a:r>
          </a:p>
          <a:p>
            <a:pPr algn="just">
              <a:buNone/>
            </a:pPr>
            <a:endParaRPr lang="ru-RU" sz="16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714876" y="2143116"/>
            <a:ext cx="4071966" cy="38576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7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 рамках программы выделенные средства</a:t>
            </a:r>
            <a:r>
              <a:rPr lang="ru-RU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размере 298,0 тыс. рублей были направлены на разработку </a:t>
            </a:r>
            <a:r>
              <a:rPr lang="ru-RU" sz="17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комплекта документации по внесению изменений в Правила землепользования и застройки МО Сертолово с необходимостью последующего внесения изменений в генеральный план муниципального образования Сертолово для обеспечения дальнейшего устойчивого развития социальной, инженерной и транспортной инфраструктуры города.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IRINAM\Desktop\картинки\15200899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214950"/>
            <a:ext cx="2174890" cy="121444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57166"/>
            <a:ext cx="7115196" cy="857256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br>
              <a:rPr lang="ru-RU" sz="2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МО Сертолово</a:t>
            </a:r>
            <a:endParaRPr lang="ru-RU" sz="29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1428736"/>
            <a:ext cx="3714776" cy="1085864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«Энергосбережение и повышение энергетической эффективности</a:t>
            </a:r>
          </a:p>
          <a:p>
            <a:pPr algn="ctr"/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в сфере </a:t>
            </a:r>
            <a:b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жилищно-коммунального хозяйства МО Сертолово» на 2020-2022 годы»</a:t>
            </a:r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5025" y="1357298"/>
            <a:ext cx="4141817" cy="114300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«Информирование населения о деятельности органов местного самоуправления МО Сертолово» </a:t>
            </a:r>
          </a:p>
          <a:p>
            <a:pPr algn="ctr">
              <a:spcBef>
                <a:spcPts val="0"/>
              </a:spcBef>
            </a:pP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 2019-2021 годы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2714620"/>
            <a:ext cx="4071966" cy="36457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	      Фактический объем финансирования по программе составил 25 350,0 тыс. рублей, в том числе средства областного бюджета составили 16 880,5 тыс. рублей и были направлены на выполнение работ по снижению потерь энергоресурсов в многоквартирных домах, а именно: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	- замена 349 окон и 24 дверей в подъездах МКД;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	- установка 7 автоматизированных индивидуальных тепловых пунктов в МКД №№ 3,5,7,11,13,15,17 по ул. Заречная.	</a:t>
            </a:r>
          </a:p>
          <a:p>
            <a:pPr algn="just">
              <a:buNone/>
            </a:pPr>
            <a:endParaRPr lang="ru-RU" sz="16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2500306"/>
            <a:ext cx="4070379" cy="378621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рамках программы выделенные средства в размере 2 882,3 тыс. рублей были направлены на выполнение мероприятия по обеспечению функционирования официального сайта, а также на выполнение муниципального задания по опубликованию материалов о деятельности органов местного самоуправления, нормативных правовых актов и иной публичной информации в официальном средстве массовой информации МО Сертолово газете «Петербургский рубеж».</a:t>
            </a:r>
          </a:p>
        </p:txBody>
      </p:sp>
      <p:pic>
        <p:nvPicPr>
          <p:cNvPr id="4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85852" y="142852"/>
            <a:ext cx="7572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br>
              <a:rPr lang="ru-RU" sz="2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МО Сертолово </a:t>
            </a:r>
            <a:endParaRPr lang="ru-RU" sz="3600" b="1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«Развитие инженерной и транспортной инфраструктуры на территории </a:t>
            </a:r>
          </a:p>
          <a:p>
            <a:pPr algn="ctr"/>
            <a:r>
              <a:rPr lang="ru-RU" sz="1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МО Сертолово» на 2017-2022 годы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928803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рамках реализации муниципальной программы выполнены мероприятия на общую </a:t>
            </a:r>
            <a:r>
              <a:rPr lang="ru-RU" sz="17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163 883,1</a:t>
            </a:r>
            <a:r>
              <a:rPr lang="ru-RU" sz="17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тыс. рублей,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том числе средства местного бюджета составили 16 039,7 тыс. рублей, средства областного бюджетов – 147 843,4 тыс. рублей.  </a:t>
            </a:r>
            <a:endParaRPr lang="ru-RU" sz="1700" dirty="0"/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285720" y="2786058"/>
            <a:ext cx="6929486" cy="64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Строительство проектируемой улицы № 1 в створе продолжения улицы Центральной и ул. Дмитрия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Кожемякина</a:t>
            </a:r>
            <a:endParaRPr lang="ru-RU" sz="1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знак завершения 5"/>
          <p:cNvSpPr>
            <a:spLocks noChangeAspect="1"/>
          </p:cNvSpPr>
          <p:nvPr/>
        </p:nvSpPr>
        <p:spPr>
          <a:xfrm>
            <a:off x="7290000" y="2790000"/>
            <a:ext cx="1440000" cy="64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158 140,5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299979" y="3502026"/>
            <a:ext cx="6930000" cy="82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Подготовка технического плана для регистрации в управлении РОСРЕЕСТРА по Ленинградской области  объекта  КНС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Чёрная Речка до г.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Сертолово</a:t>
            </a:r>
            <a:endParaRPr lang="ru-RU" sz="1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7310475" y="3502026"/>
            <a:ext cx="1440000" cy="82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200,0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226953" y="4414851"/>
            <a:ext cx="6930000" cy="82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Разработка проектов освоения лесов и схем земельных участков на кадастровом плане  для строительства автодороги к строящемуся бассейну, а также улицы в створе продолжения ул. Центральная  и ул. Дм. Кожемякина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7310475" y="4414851"/>
            <a:ext cx="1440000" cy="82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550,0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299979" y="5327676"/>
            <a:ext cx="6930000" cy="64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Строительство сетей водоснабжения и бытовой канализации  для строительства автодороги к земельным участкам, выделенных многодетным семьям для ИЖС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7310475" y="5327676"/>
            <a:ext cx="1440000" cy="64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3 502,6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299979" y="6057936"/>
            <a:ext cx="6930000" cy="64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Корректировка схемы водоснабжения и водоотведения на территории муниципального образования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17" name="Блок-схема: знак завершения 16"/>
          <p:cNvSpPr/>
          <p:nvPr/>
        </p:nvSpPr>
        <p:spPr>
          <a:xfrm>
            <a:off x="7310475" y="6057936"/>
            <a:ext cx="1440000" cy="620721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1 490,0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7329510" cy="1500198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br>
              <a:rPr lang="ru-RU" sz="2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МО Сертолово </a:t>
            </a:r>
            <a:br>
              <a:rPr lang="ru-RU" sz="2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«Благоустроенный город Сертолово» на 2017-2024 годы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686832" cy="50006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	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рамках реализации муниципальной программы выполнены мероприятия на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общую </a:t>
            </a:r>
            <a:r>
              <a:rPr lang="ru-RU" sz="17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сумму 207 285,1 тыс. рублей, в том числе средства местного бюджета составили 141 584,9 тыс. рублей, средства областного и федерального бюджетов - 65 700,2 тыс. рублей. </a:t>
            </a:r>
            <a:r>
              <a:rPr lang="ru-RU" sz="15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4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знак завершения 5"/>
          <p:cNvSpPr/>
          <p:nvPr/>
        </p:nvSpPr>
        <p:spPr>
          <a:xfrm>
            <a:off x="373005" y="2735253"/>
            <a:ext cx="6930000" cy="82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</a:rPr>
              <a:t>Обеспечение безопасности, разработка и корректировка комплексной схемы организации дорожного движения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420014" y="2735253"/>
            <a:ext cx="1440000" cy="82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7 428,6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7456527" y="3684591"/>
            <a:ext cx="1440000" cy="64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65 523,4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446031" y="4524390"/>
            <a:ext cx="6930000" cy="82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</a:rPr>
              <a:t>Содержание, техническое обслуживание и оплата электроэнергии по уличному освещению 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7456527" y="4560903"/>
            <a:ext cx="1440000" cy="82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21 400,0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446031" y="5546754"/>
            <a:ext cx="6930000" cy="82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Текущий и капитальный ремонт дворовых территорий , а также автомобильных дорог общего </a:t>
            </a:r>
            <a:r>
              <a:rPr lang="ru-RU" sz="1400" dirty="0" smtClean="0">
                <a:solidFill>
                  <a:sysClr val="windowText" lastClr="000000"/>
                </a:solidFill>
              </a:rPr>
              <a:t>пользования местного значения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7456527" y="5546754"/>
            <a:ext cx="1500198" cy="82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33 929,0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409518" y="3721104"/>
            <a:ext cx="6930000" cy="64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</a:rPr>
              <a:t>Санитарное содержания территории и улично-дорожной сети 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advClick="0" advTm="3000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329510" cy="1143008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«Благоустроенный город Сертолово» на 2017-2024 годы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686832" cy="52864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	 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5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/>
          </a:p>
        </p:txBody>
      </p:sp>
      <p:pic>
        <p:nvPicPr>
          <p:cNvPr id="4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знак завершения 5"/>
          <p:cNvSpPr/>
          <p:nvPr/>
        </p:nvSpPr>
        <p:spPr>
          <a:xfrm>
            <a:off x="299979" y="1566837"/>
            <a:ext cx="6930000" cy="64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</a:rPr>
              <a:t>Озеленение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299979" y="2406636"/>
            <a:ext cx="6930000" cy="82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</a:rPr>
              <a:t>Благоустройство общественных территорий, детских и спортивных площадок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7493040" y="2406636"/>
            <a:ext cx="1440000" cy="82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16 219,7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299979" y="3429000"/>
            <a:ext cx="6930000" cy="64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</a:rPr>
              <a:t>Оформление праздничных мероприятий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7456527" y="3429000"/>
            <a:ext cx="1440000" cy="64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2 599,3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299979" y="4268799"/>
            <a:ext cx="6930000" cy="82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</a:rPr>
              <a:t>Устройство и содержание малых архитектурных форм,</a:t>
            </a:r>
          </a:p>
          <a:p>
            <a:pPr algn="ctr"/>
            <a:r>
              <a:rPr lang="ru-RU" sz="1600" dirty="0" smtClean="0">
                <a:solidFill>
                  <a:sysClr val="windowText" lastClr="000000"/>
                </a:solidFill>
              </a:rPr>
              <a:t>разработка </a:t>
            </a:r>
            <a:r>
              <a:rPr lang="ru-RU" sz="1600" dirty="0" err="1" smtClean="0">
                <a:solidFill>
                  <a:sysClr val="windowText" lastClr="000000"/>
                </a:solidFill>
              </a:rPr>
              <a:t>дизайн-проектов</a:t>
            </a:r>
            <a:r>
              <a:rPr lang="ru-RU" sz="1600" dirty="0" smtClean="0">
                <a:solidFill>
                  <a:sysClr val="windowText" lastClr="000000"/>
                </a:solidFill>
              </a:rPr>
              <a:t> благоустройства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7493040" y="4268799"/>
            <a:ext cx="1440000" cy="82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5 167,9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299979" y="5291163"/>
            <a:ext cx="6930000" cy="64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</a:rPr>
              <a:t>Формирование современной комфортной городской среды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7493040" y="5254650"/>
            <a:ext cx="1440000" cy="64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42 800,0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7456527" y="1566837"/>
            <a:ext cx="1440000" cy="64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12 217,2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000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329510" cy="1357322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br>
              <a:rPr lang="ru-RU" sz="2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МО Сертолово </a:t>
            </a:r>
            <a:br>
              <a:rPr lang="ru-RU" sz="2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«Молодое поколение МО Сертолово» на 2020-2024 годы</a:t>
            </a: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714488"/>
            <a:ext cx="4972056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рамках реализации муниципальной программы: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- проведено 26 общественно значимых мероприятий различной тематики: «А ну-ка парни», «День призывника», конкурсы детских рисунков и сочинений и т.д.,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- функционирует 12 детских и молодежных объединений и организаций с участием 510 человек;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- действует 5 молодежных общественных формирований с участием 128 человек.</a:t>
            </a:r>
          </a:p>
          <a:p>
            <a:pPr>
              <a:buNone/>
            </a:pP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4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8" descr="IMG_43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14818"/>
            <a:ext cx="32742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IMG_00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328" y="1928802"/>
            <a:ext cx="32164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IMG_3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643446"/>
            <a:ext cx="321471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329510" cy="2643206"/>
          </a:xfrm>
        </p:spPr>
        <p:txBody>
          <a:bodyPr anchor="t"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br>
              <a:rPr lang="ru-RU" sz="2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МО Сертолово </a:t>
            </a:r>
            <a:br>
              <a:rPr lang="ru-RU" sz="2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«Развитие культуры в МО Сертолово» на 2020-2024 годы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643050"/>
            <a:ext cx="4972056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рамках реализации мероприятий программы: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- проведено 36 культурно-массовых и зрелищных мероприятий различной тематики: «Гуляй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Масленница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!», 75-летию Победы, Дню защиты детей,  Дню города и т.д.,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- осуществлена деятельность 13 клубных формирований с участием 299 человек</a:t>
            </a:r>
          </a:p>
          <a:p>
            <a:pPr>
              <a:buNone/>
            </a:pPr>
            <a:endParaRPr lang="ru-RU" sz="16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/>
          </a:p>
        </p:txBody>
      </p:sp>
      <p:pic>
        <p:nvPicPr>
          <p:cNvPr id="4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IMG_15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4286256"/>
            <a:ext cx="335758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1\Desktop\Народный танец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932150"/>
            <a:ext cx="3677088" cy="264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SC_78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714488"/>
            <a:ext cx="3357553" cy="24622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572428" cy="1928826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br>
              <a:rPr lang="ru-RU" sz="2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МО Сертолово </a:t>
            </a:r>
            <a:br>
              <a:rPr lang="ru-RU" sz="2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в МО Сертолово» на 2020-2024 годы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785926"/>
            <a:ext cx="4972056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	 В рамках программы:</a:t>
            </a:r>
          </a:p>
          <a:p>
            <a:pPr>
              <a:buNone/>
            </a:pP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проведено 10 городских спортивных соревнований с количеством участников 1 500 человек;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- организовано 15 летних спортивных зарядок с участием 520 человек;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- действует 15 спортивных клубных формирований с участием 418 человек</a:t>
            </a:r>
          </a:p>
          <a:p>
            <a:pPr>
              <a:buNone/>
            </a:pP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- организуется участие спортсменов и команд города в мероприятиях разного уровня;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- осуществляется поддержка любительского спорта и профилактика асоциального поведения детей и подростков средствами физической культуры и спорта;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- производится укрепление материально-технической базы отрасли «Физическая культура и спорт».</a:t>
            </a:r>
            <a:endParaRPr lang="ru-RU" sz="16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/>
          </a:p>
        </p:txBody>
      </p:sp>
      <p:pic>
        <p:nvPicPr>
          <p:cNvPr id="4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DSC_95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2357453" cy="17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IMG_09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286124"/>
            <a:ext cx="2800324" cy="161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8" descr="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857760"/>
            <a:ext cx="2643206" cy="180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85852" y="142852"/>
            <a:ext cx="75724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br>
              <a:rPr lang="ru-RU" sz="2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МО </a:t>
            </a:r>
            <a:r>
              <a:rPr lang="ru-RU" sz="2900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Сертолово</a:t>
            </a:r>
            <a:r>
              <a:rPr lang="ru-RU" sz="2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«Безопасный город </a:t>
            </a:r>
            <a:r>
              <a:rPr lang="ru-RU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Сертолово</a:t>
            </a:r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» на 2020-2022 годы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500175"/>
            <a:ext cx="864399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рамках реализации муниципальной программы выполнены мероприятия на общую 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сумму 2 680,6 тыс. рублей, в том числе:</a:t>
            </a:r>
            <a:endParaRPr lang="ru-RU" sz="1700" dirty="0"/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226953" y="2114532"/>
            <a:ext cx="6929486" cy="82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техническое обслуживание, ремонт системы видеонаблюдения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(52 видеокамеры) и системы звукового оповещения на территории города, поддержанию охраны общественного порядка</a:t>
            </a:r>
            <a:endParaRPr lang="ru-RU" sz="1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7383501" y="2151045"/>
            <a:ext cx="1440000" cy="82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2 092,9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226953" y="3063870"/>
            <a:ext cx="6930000" cy="82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обеспечения порядка  добровольной народной дружиной совместно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сотрудниками полиции  проведено 186 рейдов, 44 проверки  общежитий,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спортивных и других объектов, составлено 26 административных протоколов </a:t>
            </a:r>
            <a:endParaRPr lang="ru-RU" sz="1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7383501" y="3100383"/>
            <a:ext cx="1440000" cy="82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502,2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263466" y="4013208"/>
            <a:ext cx="6930000" cy="82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проведены лабораторные исследования воды Сертоловского водоема и двух родников в районе домов №8 и №15 по улице Ветеранов на санитарно-химические и микробиологические показатели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7383501" y="4049721"/>
            <a:ext cx="1440000" cy="82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19,3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299979" y="5729319"/>
            <a:ext cx="6930000" cy="82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целях безопасности жизнедеятельности населения приобретены и установлены 15 информационных табличек: «Купание запрещено»,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«Берегите лес от пожара», «Не выходите на лёд»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7420014" y="4999059"/>
            <a:ext cx="1440000" cy="64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54,4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знак завершения 16"/>
          <p:cNvSpPr/>
          <p:nvPr/>
        </p:nvSpPr>
        <p:spPr>
          <a:xfrm>
            <a:off x="7420014" y="5729319"/>
            <a:ext cx="1440000" cy="82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11,8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знак завершения 18"/>
          <p:cNvSpPr/>
          <p:nvPr/>
        </p:nvSpPr>
        <p:spPr>
          <a:xfrm>
            <a:off x="299979" y="4962546"/>
            <a:ext cx="6930000" cy="648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обслуживание пожарной сигнализации, проведение испытаний пожарных кранов в здании администрации, приобретение огнетушителей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advClick="0" advTm="3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500042"/>
            <a:ext cx="6715172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ИТОГИ ИСПОЛНЕНИЯ </a:t>
            </a:r>
            <a:r>
              <a:rPr lang="ru-RU" sz="2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ОБРАЗОВАНИЯ</a:t>
            </a:r>
            <a:br>
              <a:rPr lang="ru-RU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СЕРТОЛОВО ВСЕВОЛОЖСКОГО МУНИЦИПАЛЬНОГО РАЙОНА ЛЕНИНГРАДСКОЙ ОБЛАСТИ ЗА 2020 ГОД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	Решением совета депутатов МО Сертолово от 24.12.2019 г. № 51 «О бюджете муниципального образования Сертолово Всеволожского муниципального района Ленинградской области на 2020 год и на плановый период  2021 и 2022 годов» (с изменениями и дополнениями) утверждены следующие показатели: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прогнозируемый общий объем доходов бюджета МО Сертолово в сумме  632 348,5 тыс. рублей, в том числе прогнозируемый объем безвозмездных поступлений от других бюджетов бюджетной  системы Российской Федерации в сумме 431 567,3 тыс. рублей,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		 - общий объем расходов бюджета МО Сертолово в сумме  635 275,7 тыс. рублей,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- дефицит бюджета МО Сертолово в сумме 2 927,2 тыс. рублей.</a:t>
            </a:r>
          </a:p>
          <a:p>
            <a:pPr algn="just"/>
            <a:endParaRPr lang="ru-RU" dirty="0"/>
          </a:p>
        </p:txBody>
      </p:sp>
      <p:sp>
        <p:nvSpPr>
          <p:cNvPr id="1026" name="AutoShape 2" descr="data:image/png;base64,iVBORw0KGgoAAAANSUhEUgAAA5AAAAKsCAYAAACag1JGAAAgAElEQVR4Xuy9B5Rk53me+VbOVZ1z90z39PTEnpwwAJEBImcSJMEokRIpWrIsr2X6mN6VrNWeIyuuZclr2bJoUxQlZhICkTMweQaTQ0/nXB0q53Br3//equ6aESHCwoBGE99PFaer+ta9/326iuc8+pKpxAVZQkAICAEhIASEgBAQAkJACAgBISAEfgoBkwikfEaEgBAQAkJACAgBISAEhIAQEAJC4J0QEIF8J5TkGCEgBISAEBACQkAICAEhIASEgBCACKR8CISAEBACQkAICAEhIASEgBAQAkLgHREQgXxHmOQgISAEhIAQEAJCQAgIASEgBISAEBCBlM+AEBACQkAICAEhIASEgBAQAkJACLwjAiKQ7wiTHCQEhIAQEAJCQAgIASEgBISAEBACIpDyGRACQkAICAEhIASEgBAQAkJACAiBd0RABPIdYZKDhIAQEAJCQAgIASEgBISAEBACQkAEUj4DQkAICAEhIASEgBAQAkJACAgBIfCOCIhAviNMcpAQEAJCQAgIASEgBISAEBACQkAIiEDKZ0AICAEhIASEgBAQAkJACAgBISAE3hEBEch3hEkOEgJCQAgIASEgBISAEBACQkAICAERSPkMCAEhIASEgBAQAkJACAgBISAEhMA7IiAC+Y4wyUFCQAgIASEgBISAEBACQkAICAEhIAIpnwEhIASEgBAQAkJACAgBISAEhIAQeEcERCDfESY5SAgIASEgBISAEBACQkAICAEhIAREIOUzIASEgBAQAkJACAgBISAEhIAQEALviIAI5DvCJAcJASEgBISAEBACQkAICAEhIASEgAikfAaEgBAQAkJACAgBISAEhIAQEAJC4B0REIF8R5jkICEgBISAEBACQkAICAEhIASEgBB4TwTy//rqFE6cSKGo2VEqWVAym1EymZZoW/mT+Sr2Rc3KY02wmAswmUpX/lYdvPx2QOPzqw65+k9Z1Gz6+dSymE08Z/URuStOkC2Wlk5ntqSRt0yiZnUJjX1WWGzckzvE9xeXTpBNeHju5Tuwrh1F2jLH14xjcpYU/1ttEnCZW+EY2QwULfrzxaES6ntzMFuWb0DrOI1UMcx7Ml6zTfXDpBnHq6Ul6xCbzMDf7oS/04lE8fwV+08EZpee+x3NMA+tWXpvfLyIr//WvVfjkedCQAgIASEgBISAEBACQkAICIH/ZQLviUA+9vAQnnsuA41SWNQc0MyUoSqBs/GJ+s/yosCVZU/JY1GjcJafq2OKulAuC5eZ+lntmFaLIWvVq1rwtJIhp5VltVwpkLlSlmc3zm+xJJC1XkbTZg39D7tg9/JqVsodDDmMzSVx7rks8ukSVu1qRMNqH1xdESRMU0hpCzyLBpPNx/s1BNMKF2rjaxAZNmF+sITpt4ro2JnHmpsLPK+xo1L9MIrcQyof5z5LqIts4/0tC+SZZ0xYuJhEXa8H3TfXwdE8cIVkx53ZpXuzm52wzHbqzyffyCB0sYBvfvcz/8sfDHmDEBACQkAICAEhIASEgBAQAu9fAm0eK9bV2n7mG3xPBPLhB8fx/HNpXR71yKJJmdKywJlhuUoglZwtC2KhaIVWJXwlc55vX/69VQlkGVWRkTqrHmF8+5BkvqiEdJmtjdG/6uOLWBZKi30BOeuALpC7Pu2Bw6euFOND0+Vx6NA0xk9YUMyZ4G10Yv3N7WjfZUfKPINCKYV0KQSrrYn7NQTQZW5GbsiC6RMapk4UkQ6X4GujfO4rYs1NeUMiPUH9/goa75PLG+viU0NAJ0ajOPWNErKxImweC1q2+rH5o+GKn+rHJC3LsumzNyI1b9LlceYIRTdZQvRL9/zMP1hyQSEgBISAEBACQkAICAEhIATeWwJOiwl3rXLhS/0+3NHlem8vVj77eyKQDz0whWefzevyqCRSpbFeuex8Wp3EqgRuOYqooocWc3FZ8iw8F4WyIoEVgVTyqPFhMinzviJH9YrLlUpKzJYN8h8eb1xbpa+arREUHKcpkMV/IJC5dAFHv30B85fd0CilavkaXdj9ZQ88Pi8yWpgSyRRYm7o/ky6PNpMXg99LYfJIQZdHdQ+OAOD0ldC1tyyRAUMgK6s3sAFmRjAPvTqO86eCiB2oJR7j/pRENj08gC27e3jfJjS31WIh4kAsOw8lj3aLC2e/EzHkMcH74jExEcifyZdJLiIEhIAQEAJCQAgIASEgBP53EXi4x42/vL0BAcfVxYLXdkfviUDec88MBbLIyKOSR4bYSkrwqm5EF8pq4TMikBZrjr7DFFDLPAWKaZkVqeK/hjwa7ynk/UZtZaUOUavhq5V8UHWtSpHklZHNZXRXX994bjKzdtGyiJJrEK3rrdj7cCOcFDZLfIg1iUZ00M39nT+2gLPnZpDPG2mtTkYr+zZ3oXtDHe/BjIhT3XsJsTEHFgaLGHvWidTiUokjfA2jek2l3VuCn9HIGx/SYKVztjY2oaO5Ba3eBgwOBPHf/uw1REJp5ELeK1Jw9zzhxJ59m9Hb24nZ4AJOzkWQK6Zhozxeej2DC2Sv5NGsuXlXbuT+9aZr+6mRswkBISAEhIAQEAJCQAgIASHwviOgUlqfur8J3YH3LrX1PRHIu+6axbPPUa5MDKOaaUaqIUxVSiq76lwlkIbwWW0ZSlyRUcAJClb6bf8guVw9I49VUEoUSM1pnLOkon8VgazUTl6d3lqWzaUrlIVSXZPyCvcY2tY6sO++NqRieQwfOYTmBjNWdXsRqLFh+7omfPu7x3Di1IQukTFPFt5aF7bt7aZItiHiL2JxrIipt3KYPJFHeqIBJdZ1Vlag6bR+n5X10S87sW/HZqzr7kEilcTMYAhHDwxjeHAOAxdnkEw59EPX9zXjofv70bKnGYGAD0eOnUY0ksCs37ifAcrj4KEsYlO1lEcVwmYTIM2Pwm83vu8+3LIhISAEhIAQEAJCQAgIASEgBK49gbuZ0vrk/c3X/sTlM/4MBJJip+Sp2uH+EYG02ihxrCcEsli1ygm3SzWxYVSSbjg8lEMqpaGmthY2qw3BoBk5vXzRz2soYVKSpq51dTrr1W1bKxHIynHlFNurBLJvZx0uHV1EJHgabreGDRtrcP2NNPoWP1wOG46eGMOZs1OYdaYwdDkIt9eBbfu6YWqsw8zZgiGPIQ2lBGsiq7q2KoHc1l8PK3OWt2xuwp2Pr6JQaojG47g8Ngp3qgbHDo3i0vlpNDT60N3ZgQ3rWlBX60ZPdz1eHL6kN9uZmJzRI7OTmo/CWtDlMRPXUIishqVIJlwm1p/mf5spsLKEgBAQAkJACAgBISAEhIAQ+EAQePK+Jty92v2e3Ov/RoGsROSUWWpM/czCZk/xkURHRwp9fTbs2e2Dz2dhfWGev9c4GiSDOJvJmCxmzFEeX3vNilhUSSDlscQHx4YYUciKrVZE8ScJpOJZ2YPqEqs6mRb0FNZKBNJbY8fI2QiPUl1P8/B6rdi1pwH7dzfiQ9f1IJ3OIRRmYx1vBsePDmOAaa1KIm0NLTj3VBbJOcqj2krSEMhW/j8Cdm4F1rK+8s6bV8FmM2NqNgFHZw7JTBrJdIoRSNZLHk8hvJhEQ5OPqaprUMuurnPzcVwc4KgQrYSQbxHd3R0YHZ3E0NAEtPo+TFJYp84pm2a/2HDvkkCqWyyIQL4nXx45qRAQAkJACAgBISAEhIAQeD8SuIOj/378YMt7srX3RiDvqUphhYpAqjrIqv3rNZAVeVOpnJRCzn+0WJKUqln4amex/3ovdu6oYeTPgvq6ItM3mxhttKFQKCEcj+LJH83gmWdiulCms43s2so0z0pks8gxGuz0atRMlgWzuuZS349KC63sgceYM3xQwMxJwD6ElvVmrP0QG+AcSCAyPUBxK3dIpUTee0s9br25G9u3tXC/FkxocYTDCZwbmMbIdAhB7nPgkIbZEd66ctfYAq+nYe+OZvzGF7dh0wY/mhtZn8iw6reffB42vx2NTfX684sXBlnj6UFzK+83y66u6QSGBoYRCiVhd/qxfcd2jLRFMHpyFJdPDcJe40LNtn7MvFXCzHEN4QFeShdWI8XX36Eh8eXe9+TDIycVAkJACAgBISAEhIAQEAJC4P1HwMNZ9pFfWvWebOy9Ech7ywKpIoNKIFVKqV6OqGohVb1edWcgRv30GYslmM0JSuQ8LK5LqGsoIECxMjPNs6Z2Ert3tmH7lh64nA6EY1m88vI8Xn9tAYlEAfFUm97tdWkVG8rXMV4x83IaawENqVSXUwKpQrrlfehjQrgHM6OQFoqk5TKaN5iw66M1TAktYuDNQSwOR6BRXtVa3ZjHTR/qwJe/tIdRSTssXmBqIYpoMo0LY3O4kAxh+IKGkXPA7BivHVJWV8TN13Xj//43d2DDGi/3ZKTPTk5P4/TAEOwOSiRTX8PhKBYSOUZWKY6XRxGPJ9HY1ojW1lZey4tisYgn58/g7BvnWHfpxer+1ci3NCAT4bWOgN1XgfBp1VTIWPXrOH7kc/3vyYdHTioEhIAQEAJCQAgIASEgBITA+5NA8Bc7UOu8ehrGu9/rz0AglayVm+boHVmvaqgDI7JnZgTQxDRSszkGs/M801QZCSwvb80l1NcDDXU+WK0WNNf1IZO2MaU18hMF0m62UQ2XJbVAudTYZEfTu7Wq6zMsqGomS+XGOxaVvko5/AkC6fCasRiOYOilKYSGYrpE+q0x7sWBr/zmDdi7pwMNbS6kWIypMb300vgcnpm4iEi0gLELYAosxe7MAN/3kwVyfnERR89ewNq13fB43bh0kbKayCORTDF916vXfi6G44jF4joNn8+Hbw0cQSKa1OXRE/Ag4jJmvmTCvNZRzo78sR/xaeP+lUDGRSDf/TdFziAEhIAQEAJCQAgIASEgBFYQgcFPt6PTd3Xz0Hd/Az8DgVRNbdTGy+mkS9FItXkVeeS4CaavKnFUNYgqCml2MvfTvNyFVQlkX68PLpeqcWQNYfcGbFjfiIGBhC6QmbQxlzE4X0IuX8LsxBjTP5UUGisS9yNfqGM9oouSF+CD51ERSM1jSKRF78TztgKZdWQRD6Yw/OK0LpFeRKmnGv7Vv7we99zdi6YOjx4pVeviWBDfGTiNTIENdBLQJTJ5KsqxH7OoCTjxnb/8BPr7/EsRyGOnTqJgtqBv3Rq+ZmaqKmc4sq5S1U5evjSMmekgJmdmOLKjF61trRi8PIhXo2NoWNWoy6N+f2WBVD8riZx/1Y3RV4wPi53ZvCKQ7/6LImcQAkJACAgBISAEhIAQEAIricAKE8hJjvHQ9YUPipUauVHVhRQmpq1ynmKlMNLlmmTqapxHqsH3RdicY+hd62H9ox1r1jRie7+LvyuguSkAh8PKURp+1NU7kUwWkWUAs5hTKbImjrso6TWHc3OLHK9RQIyRvHA0j3MUuFTKgrHROLJZK+bn21lPWavLpF4rqO+FS0mrhbMgbcNoYqObbZ+yweEzoUiBVDMpE7NpDPx4GqnpuN7M5o4Pr8ETn9uK/p46dlQ1In7xdAZ/f+EYhhZnUWSkU0mkdcqFk6fHMTo2iz/63U/isV0bYLcY4eRjBw9jzfpePfq4GIviwuQIJudCepfVTKoIK6OpAXcdmpqacPDCEN48fgruLX7YGk3I2TPIs/FQwWKk75oLLjbPYTRysgGzJ4oIHlP7NiH6xA0r6bMuexUCQkAICAEhIASEgBAQAkLgXRK4/KmVFIG8bxzPPqsickYjFzOF0cQIn1ZwU4woTiriV5Y2JY5u9wQFkrWHXD09HnY6NeGmmzo569CJmho38uxMeuHiFPbs6OYoCw8cbKxTqSHUSys1RjKrmvTkWeOoIni5vIZMVsPocIzCWMTpUwtsUhPCSy87mRJaw3rCGkokCxgr6a4WJZAhbnsKTf0F9H8WcKjSybJAqv3FptKIHklAy2kUWSduvqOHDX6cTK01YVNXO2wUw2fOH8bJmREU1L647Is1bPaTxvmLY3ji8dvx+b274GAqbjKewOUz59C/czPv34LJ+VlcnBxDOFNkqmotnA4nHHYnFheyGJqaxTCjkeEYjXQ7xdQdR8YZR9GSZ7qvUUNqyfthKfjgXlyDfEJDkF1rkzMaJm+86V1+/OTtQkAICAEhIASEgBAQAkJACKwkAitPIJ9TKaRGWqeVUTBVy1diJLKkXtPTUw25stkWYbcnmKLpQn9/AB+6sZEjPLxobvbqHU6Hhhfw8kunOPNwAds2d+K2mzbwd0bKqIWzE9UVihQ1FbGrLE1v3rNcAzmvBGwoimNHgzh8aAbHjrsZvVQC2UaBVMeW50EqgbTO8zH7tgKprpF4nQKZ0bC6pxb17KbqaEjocxxv2rweXfV1ODc9hGcun0CWaawVgYRmQjyRwu4d6/HZXdt1gZweHWctYwy963t4P2ZdIMf4SDDFNpPNLE0jicftiCSSGKREqvtcXBcuC6RK+1WADfm2FCiQeR88C+v05zlK5NSrGYzs+NBK+qzLXoWAEBACQkAICAEhIASEgBB4lwSUQHasmBpIFYF8jk1wTBQbUxIuO+c8lmsEFQdNKywJn9W6iDvv7MRdd3dg9WoPUzUd8Hicej3gMOXxtTcGcfbsEDKZDLuQOrF3ZzeP34KGWkb9KG1KIkslJWqGQBY1M1NHlzusTjLt9I1Xp3DwwDRmZ5KsMcxgbJxdSzO1HAmyiu81oqSGgf10gUwtUkZ/NIcC00u37GhB34YGlAJMOWVEdVNnG/YzHRXFPH5w/tBSGquKQCqBPHzsAm6+YRv+3UN3kokN54+fRF1TI5pb6hDiaJK3hi4yBTaNHFN/nQ4X/L4afbTH5FQSzx05xRTXOHrampFYk0M0MMcIZFTftlnZOZeJ91ItkHNMYQ2+lcXC/be8y4+fvF0ICAEhIASEgBAQAkJACAiBlURgQAkkRxBe6/WeNNG57/7LeO75KCOFHHnB8SO9vWZ4lNNxzc5SlM5OIBY3oma339aFRx/ow46tTXC7jBvMUgJHxiI4cGiUAjnEmsYUo5QOpqHmORPSh0cf7sPtt6yFz+PQI5sWcwoWpslqrLPUBbKomuRwpuJAFK8fCOK7353D+HiK9ZN27qmWtYhpRiDrUCw0qsRPXlFJJE+kj/KglNnG0bzJhO1P+FkDaUbBNs/jCohOsEHNhSKmjmdZd1liI5s8mtfmsGNPHffHe3Q4sGtXPfoa2hBMRPH0GyeR5Z7nTsUxN5vEW6dG8dgj2/Ef/vlDyLJWcnhwFJs2r4WTtZ7Ti/MYYPqqpmofGUG1M311fEjDwPkkjp4Zx9CkEX2s8XnQdq8f7o0Jpq+qEShq58vRVhMbFmXP+xCfNLMja5GprKzd/Oz11/pzI+cTAkJACAgBISAEhIAQEAJC4H1MYOBTbStHIB944AKefz6Cnm477rjDi/3X1bCmz4j0HTgwgB8+cwrzoQS6u+vwz/8ZR2FsaYbfzdEb5dmIcZZIfu/J83j+hUsYn+T8RdYp2mwOdlxN6RG5W2+spURux7q+VoqblZFICiRnOZYojUXNwlpLMy5eiuGFl6fx7PNTOH3WxOY5nCdZ48WanhamxQYpkB6Kpp/nZidTFcBT3Vg5RgQmjsuwzaB5ow27PtZIgbQga5lAZLKA4GnOWXyLAcaC0QDH7MjB2TKPHbtr0bvBAQvrIDfvcWBHRx9sZisOHr+M1w5dwMgbcxgdCjOFNYsnPr4Fv/eVhzAyMgm7zcomQR2IZhOcIzmPyYWgLonjU6pTLHD4DUr0KxHMRXPGGM1sACZ7FF23u9C8O4dAL4W3nH1b+ewmJyxYPM401/McP3LeAl9nCelf3PM+/mjL1oSAEBACQkAICAEhIASEgBC41gQurVSB7F1jx223+dC/uR5Opw1f/+s38PzrF5FIZfHIw5vx6U/txJoWL+skl5GdHQzj7IU5/N13TiE4F6ck1lIubYjHk5S+Ivbv9eGRB7aho6MOLS01cDnyhkDSpioC+Vf/4zK+/+QYRkYTlEcOkYSVEcwCNm7o4mtzFEg1G9JPYbOz9ysjeSU1EoPWxjEisM5RIO1LAjk/M4GZ0wVdHlMLKlWUqaXlqJ+jeQG+phS27GPH2A12pqRacN8Nm+Ck2Mbiafzhf3kKR743iljEqGn85Ce24CtfvA3nz12mAK/mPTQjV8phihHIFOse1UED0yX8/ffmceDlMOaDOeSLDOWqNkRFJxvmZOBpT6NpVw5NSiLXLEtkctKC8Fk75k/kdXnMxUyo38SGO58XgbzWX0g5nxAQAkJACAgBISAEhIAQeD8TuPTJFRiB9HjMsNEMt24N4Rc+269HC//mbw/gKEdatLb58Wu/ej12bG9HndOyJJDnL8/j9cNTlK8sU03DTEOdozR6WRfpxeJiBA0NtfjQdR4EmFqqpGrvnl6myNZQ2NTEipIukBcvxvA7/89JnDoTZp2jmjPZyt/ZEIkksHnzaoyNzSOdLi3VP+Y11bWV3VjVqBGVxspGOhWBTMeKmDg7i5mTRSTZX4eTOZhj28QfylFIZxa21nHUNGqUSKcukTfvbcearkbWfZrxl3/zMv76Dw8jmzLSTZVAfubBLZicmMWtt+xmZNYDbg3pHKOf5T5A33hmCH/0OyOYnc7q0plNbOU7l9NUHfWjcNQVKZF5QyIZiVTyGKE8hs/ZMMu6RyWPaimBzIhAvp+/27I3ISAEhIAQEAJCQAgIASFwzQlcXEkCee/9g0xhNTqEmjmmo7VtCF/80vVoaq7D337zJUyMDuG+e7fgEx/bi8ZGTro3plCw02oI3/zOMaZ3ZiiCJnR01rIbaRGDA0EUOJLD43WgZ00rtGKaYzhUNFLDtl3teOiBjRzvwRRUdRqmsR5+cwZf/fdDmJpmLixXId9G8bPrsyG3bPIgHBrmzxl0dPn02sULF/PIZpQQGtKVokQ29fnRu78Bi+MJzFyKIDHNDrJFM7Qsr6MigkogzYwYsqOsuf4CI4N5dG81oXeXCft3+fHg9TsotTa8eeoSfuuX/hbJmOpKC3zmczdh344Aa0IduG7/do7/4HmqalsvTgTx1d99CQeerkU6wuY7Ki23yEJSlWJb4rxHptlaahkKpSw7ajU0cNxI34OU64Echl5OIBc1ITOkIq7GvTS1WZH6Db5flhAQAkJACAgBISAEhIAQEAIfGAIXVpJA3n3fFJvohBn1KzL6F0dj83l87gs3MNrmxo++/yriiyP46lcewHX7WCvIOsAsPU/V/D393Bl874fHEZxWzy3opED29jVR7tKYC0YooDV6jeCli4tIlSN6bV1efPozm7BlS4ce4VTrB98Zwx//WRDzC0bUL5tq1wVSra2bKIjJC5RaKx54uBu+gB3nTyTwvR9MsUbROD4GB+yU1dZ1tVgYiyGbLKLImkmoBj1JRipNFDsVEWTjHvD+4DvHf/NwBUro2KJh+00pfPUTD8LrciKaTOFff+FrOHd6VBfez33+w9iw3oING3sow116t9lqgfxvTx3Cf/oPF7A40oXEQqsukLDUUVqNNFyYOafSf4o/G+HK+vVF1G2yMUpZxPhxoysrJruXvhgtFOvEv1XvlSUEhIAQEAJCQAgIASEgBITAB4XAhSdWUArrXffOUiA5G5FjPMysKWxqOUuB3M86RTOeefoAGn0pfOVf3YteRhPVUgL55sEhPPnUSQyPzqOQ8zLApsSygPb2Guy/oYeiacYEU08HB2c5jiMHl8dOEcwzgmfG7n1u3Hv/Fqxfb0jk//yrEfzFX80hFDZmTVYL5NoeemDhAnx+DU98eh36t9XDwaY7f/Knl3Hw8CLrJDVdIH2sy2xfX4d5CmRsLoNCnG1kKwJppkTqXVvVmBKOEPGd1wWyrlND51YNrX2L+PKDt2N9R7t+z3/xh8/hm19/mbWY+SWBvPmWPfD6eJ8qUFiOQF6amMPv/vXzOPp9zoycbUayWiC1gHFNyxzgHeTPJXjbNNRvYBRyvQ+x2Swuv0q55LLNrNH/zVNYlUAmRSA/KP87IfcpBISAEBACQkAICAEhIAR0AudXmkA++xxTO9kdVUUgrxbI3k4Tfu1Xbscq1glWBPKb3zqCZ547qzeecdrrKV5sBsMGOoEaFx5+ZBsam3w4dHAA586MMX3VhLoGD6KRLPIUvu7eHB79yE7su249XC47XnhmAl/763mcPc9awHzpCoFc3alihxcYyczg+htb8djja9DT4sMzz87iz//LICLRvC6Qjb212HTrKoSnErh8bBjZkBNaxoVS3sYUWkYj9XpJFYHk7EjvEOq6cuhk9LFrexFtNRb0NDfigb274LDZcOSlIfzb3/wrNu7J6AJ53d5aXMd5kFZr2Rz5j5LH104N4fTwDN74YRDxYBNrLluRiTPaaWYEsTKvUo0Z8Y7qArnq1gIFsoia9hYeV8AEI5ATJ2KwTNOSuYpaqSyQDfI1EgJCQAgIASEgBISAEBACQuADROD8E60rZ4yHikDqAmlKw2oJY+36UXz047tZd5jHU0+9gq0bffjyL9/GDqRGaqVGDxsdW8TffusgDh0epHTWciSGg6mrBezduwpONtCJRNW5rJRKStL4FExmjfJY1FNfH3poPe6+ayPa2tT7zHj1lRk8+XQQr7wZRjJVRDrazTpIP8+bg9eTxqrOIKOTcbg9NvzKlzagf2MzTp0KMQp5EqFQFtw5GjZ4se1jrJ1kZ9api7NYuATWGVIeGXDUG+mo7jZqUSLr11rRceMCvE1F1K9LoolRSTPf+fi2m9Bb24FUtIR/+aXfRyKews2378Jjn9zPeZT1vAejTvF0kNI4fQoz4ah+2osDGsZf8yJ82Y0CpTU5pxr8lD/tTAsOrM7C05FFy5406jZmkOM9q5ULuhEfdGDqRQ2REbVJwOmwwP5bWz5AXxW5VSEgBISAEBACQkAICAEhIATOrUyBzHAe4iL6d0wziriDnU/TTFN9EbuZNvrFX7oN7W2s7VOr3ERneKM/RbcAACAASURBVHgO3/jmmzh3ic1g8ma0tvhZJ1iPk2cW9HEe7W31lM4GpOKzGBmeRlOTH2t7m/Dgg1vRvZryyK6nao0Mx/G1vxnFj1+YQSJZQCrSiXxWdWLN8JgYtmyOYXI6ypTSIn79VzZg285OnD23iD/7z8cRDmeg2t00bnKh/9PGHMiSKYrZ0xomj1EiLyvhVUcYRudvM6P7ThO8q1JwtSRh9+fgz0VhpmV+dN0t2NmyjnMq3fiz3/+fuHh+CPc8eAtuf2A3bOV6zcnYHL4/chznkpeg6WZKHLk+xCesGHuOo0DGzYgOOpd8taaDaaubLKjZmETtBl6vpoCYltTfZ8o7YYk2IfhqDjPHDIms6eFczF/cL98gISAEhIAQEAJCQAgIASEgBD5ABM59YkVGIK8USI/Xjb/55g/QWFvAv/nNB7Cmp+UKgVRPhoaDeOPQFKNwi3BQsuYXEpgOpvVUVDXHsaO9Hvt3N2B0dAY93Y3Yv68Xa9bWsvbRGKuhVoyprX//zAyefXkWp89FEWY6aD7XqI/5sFgWOJMyg8kpNsehQH7ssW7cfnsvrxd6W4F01FI2YxqmTwJTRymRg1lKZEmXx77brXB2J+BsScBGeVTX8GdjukDub9+M+9bsh8PixWsvHsHc7CI+dOseNLVzdAejj0oenxo8hJOZYcSLSSqpIaXOwjb+txlxyuMoJTJBgYxMmBFoZ03jZnajXZ9DLQVSyaNaEeeM/q855dcl0jpVT4EsYva4Ble9GamHr/sAfVXkVoWAEBACQkAICAEhIASEgBA4+/MgkM3NDfjvX/sWLKUwvsQU1uv29sGpBjiWI5CVP/PIRAwnT8/g9TeGMTkZgWZyULjMmJ9nZI/idcdNnbjhum69wU5jgw8ev4WvL39IlEDOzWXx9W+N6VHIxRkfBZKjN3ghiyWEzZuKFMi4LpD3fLiDEcz1uDwY/kcF0mTRkA6D8yA5buRgHsVsCb23WNGwlp1ZG2Zh9Wd0eVSrIpB3rt6NW7t2YJb3s7AQRmdXK+obazn3MafL448HD+JyaAozjtCSPFYLpPpZSeTC6y7MnrFwNiUFsr8I69rYkjyqY8K+Ef26Sh6VRPpjHUiHSrpERkc5Y1IEUv4XRAgIASEgBISAEBACQkAIfKAInFnJAtm7YR6PPtaH1tYafO/7RxCcPI0bru/Bpz/7Yb5WDxvrCCvypf6qyZSGUCSN118bYMrrcUSYodne3si5jouc9+jFQ/eswx23ruNYEGP2o9lGeaoSyHyGFYjMBv3G3w3gpVcncPywiQ1sXOxhqvE6eaasMrI3HtFnTD76YA9u+tAaXBqM4v/7yzOIUD6L5gKaNjvR/ymmsFJOLT42rjEZ6aXpCBA6kqZAsnnPdW5YHSak6y+xp44RDVTLnU6i2VmHB3tuRrOnDoujs2hraUR9A+WRbVfPhkdxfmYIB0dPo6AVMdfG2kdzpciREcjERqNJT3mlL63B3LkEGtlt1V1XgquTebRlWVWHLFgml45VEhkI8f1qr4uUyDN5TGy//gP1ZZGbFQJCQAgIASEgBISAEBACH3QCZz6+glNYV/WG8NhHVmP79la8/PIoXn/px7BZM/j8Lz+IG2/ehlqfmQ13DEFTqzIXMhxO4PkXTuFHz15khM6MmoAH99yxDR/a387Io1uPRupLZa+Wf9SfFx36/MTxiSiefmYQTz4ZwcDFHJv4GJK2Y68Nw2NhZNik5+OPrcXuXatx8XIMf/G1C2zWw5kilqwhkOUaSLgpkGzao1ZsvIDwcUZF2f21fZMXDd0uJGrPccIHu+uUl4PdVnv9nbhn1U2I5NhJNlpE//pedl214PCxM3g1cRahNMeDpBP6XMv5tVcJZGTdFQI59WwjBXIBDesa0LGnA4E2hkGrBHJOM1JYK6tmYYf+Y2Qqj5lzGczuv/WK38sTISAEhIAQEAJCQAgIASEgBH6+CSiBbPeWpz5cw1s1UWCWQ1/X6MTLXViNGsiKQN504ypcvhzC66+8jLOnzqOVTXE+/sk7ceMNa9kdlams5VURSPVUSeRTz13EqbNTuOn69di5rRud7XbOhaza7NsIpDri0OFJRjH5+GEEcdYxqvWTBPL5l6fxo6fHGP1kJPFtBFLJY/BYGsGTC2x0U9QFsmu7H6t2Z2GxGxjjxRhy0Vn0+Duwq2kz/HYvel1+pFMZTE0F8dqbx3GEcxwL5iKaAw0UZxNi3akrIpCmBMdwlCOQs0dTGHnKzPTZDJx+Jzr3daJ1zwzq2vhhKEtzRSB7XBw7kqeMzvbo8njx2Rg70PKev3DvNfrLymmEgBAQAkJACAgBISAEhIAQWAkEzny85edDIJVmXb54EQdeP4HTnHu497pNeOjhfejf1MF6SBsjgbO4PBBkdHA5ohdczCM4n0QHu7b2djejqcGCOEdiFArsMso5kTaXGx6vDX6fXY9KehwezpE0UkCj0QyefXEQ3/j6HC6c49xIRiGbO7N8nxVdnV7celMHGurr8dffGsKrb07raa0/SSBjkzkEj6cxcySDZIg1i8yRbd/sxdZ7G7FrdyPsNqOJT0bLwF6YQyafQk+gE+tqu1kTWcDzLx7A6lVt3HcSQ4EQZmLz8DrdekrrgoPRUCsjn2UhTOXaeCYTZTWFqTcSiI7Yl7qwOgNOtH04j471TvTsUO8H6z1jelPYvf7tmMrO4swBqy6PoVF1ThPcbFgkSwgIASEgBISAEBACQkAICIEPDoHTH1uBAqnGZpgYgWxoDOGjH23Hnbe1w++3I8dCwoW5RTz93EFMTAexYcMG7NmzAT6viymnx3HmTAg5NSmjvLSqHNXrr++jKNpw/OQQYokM3C4bHC47ujhTck13ExwOGzqa3OzKakZzI+srbVZMzy3g9ddn8IMfDCAWyyLAxju337Iae3a0oLXZg3TSid/5w2OsgwyjqJWQLpjRtC6A7Y/1wEExTWdGMHIww3rCIpLBIpy2WXpZEftuacOOm5uxmJvn+4qoa3XpAruZ/2bYVTUZy8NndcOyEGU952E8/pF70be2BylXCVGVvsr/RPJpjLDTTY61mfPJiP5a8IJRw3noxWE2w8kjPuYzZk+WV6knhuuuW4U77lqjC+j58TFdIB/YfgNePH0C3/pPE1gcKQOkSNf8u1/+4HxT5E6FgBAQAkJACAgBISAEhIAQwKmVKJCgQMIcg9c3j49/tBl339mCgJ/CZ83qNY/jk0G8dfoSJqaycLu9lD3WCB66yNpFMLr4k/N177hzE1yUxudfPY2w6q7DZWf2a8DvwrredsTiaXQ2lzgCxETRZCTSYoE/UEtxdePgwRHEE1ls3LQGN+1fTXn08vcmnDubw+/96XEshNL6+WJZBxrXNGDXgxuQSXCm4uURjJ/KI8kurErk/I4JNv+x476HehGcTeGNc8fhabBi9cYaNHV4sL6RozQokrFECsGFCNoppWdOncOnnngE+/buhMPtZKQyrw/tSBVzfMR0cYxn05jjRdwRDy4MTmEqqCKdFNppl17TeebcNGdFcn/uBXS01uL+2/p1gZzJBvVzrWlrwSsnz+D0j1LLXxn+fviRj8lXSAgIASEgBISAEBACQkAICIEPEIGVKZBqPocukDP4+ONN/0Ag1d8vGktgaj6LLFNLZ2cWKWRhXLjA6F1CzfYApmeiV6Szvp1AqozV3u4WTM6E0FqXg5oOolZTYx1Wr+5Gc3ON3rVVRQjbOE6koU7JpZEz+vobMfznr7EDa9SI2lUEci3rDRcno5g4E6U8aktRQCWQfet8ePCRtfjbb1zAxanzcLIR0Kr1AXRvrkVrjRLkEprqa+BxOXB9dzee/vGL7Dy7G3t2b4fH40aBHWHLYx9RtC+n68azKXgtbszOh3V5VEtL8Ob44+Q06xuVUNo5M5Jb76REqjuYii3yv41jQ+S5eHY5XKl++gP7+g/QV0VuVQgIASEgBISAEBACQkAICIGTKzICqf5u5ggFcpqjMnz4xONdaGl2LkUgK3/WLBzUKTPrFZOsUWSjmukMshlDgsKRFBYW+XrReN7eVsOZjhrnOIbYrdUQL4/Hqouh3+dCKpVFV6uDqaxGDaSKQgZqlTiaUVvrojSa4bQ69chdZY0Ol/Dsy+OMao4hlS7oAumgbLb2NWCB4z7iC1bK4/Lx1QL5X//8JGc6DnH/BXgCdqzaUIOGljC7rnairsaLtavb8eGtW5lCexinT5/H5s3rmfq6Fw1uH+XPOGeGHWmvWMsTQYyXr/r11cen8ssCqg43RQzhVOvIqXH8s7nGK88vz4SAEBACQkAICAEhIASEgBD4uSZw8vEVVQM5hpdeSjEKB4of6xQ9ITQ0AJ/+eDOu3+uDN+C4QuCyhZKemllZWu5KYYtRFAvaclStxDmRKC6/QaW+Vs+B9LGZTiW6qJ/TxMhi1dgLJ+sjqwUyGLJgbjGDF1+exMBAFAPjc3DWObH2hm5MnJxGkE1siqyLrCybZQbr1nnw8COrcPDNWRw8fhA5Fm02r67F2l2tqFmVwvadfRg6Owi3w45fvecR1lmm8Lu//0dMv3Vi79Z+psG60dHejI7ONrjIo662ZnlPVwvkVX1yi6y/rF5KiKuXKV9mxfcdfOsSHjtf83P95ZCbEwJCQAgIASEgBISAEBACQuBKAm+tLIFkR9NXEuyEatKb0tgdMZgtedy434PbbvJi09ZGSmXV2A7O7dCqBJE5nVfMQcyxwWlVABB2Nhctj2X8yZ+Tq8d6QKWmLluYk76lApBjEylcHk7A7HCho8uDRLyAk2+F8OJxzp1kBHPTXeuQiqRx7s0YFgaZdLokdnMIBMx46MFW1NfZ8dbEOUwMzqFnexs2Xt8FXyujobU+fOe/fhsZju/4Pz/+Oazr6cUPn34KQyOj+NCG9bBZrBztkebYkDR6NnSyCVC7HkWtq6nlvVFwueOA329I5U8Z3+LElQKZySyHLAdGRnDHEb98n4SAEBACQkAICAEhIASEgBD4ABE48Xjzyhnj8cgjI3jj9aQukGrltDBTPHPo3+hE9yo7du6t5xiN5UGOhVwOpXKKqv6GEn9XnoOonuYtRQpkVcSRRmlWRYDlpVXmX5SfmyiQyrsmp1OMDGrQikV0dDj0zqxq2R0ljE8lMT2bweETIdZE+rFzZwMcTjPCoRzenJhGmqm0ndvbYXNaMTI4g4njOYSGeC5dIuf4KGJVlxu33dqI2v2sm2Ttoa/OjRo25klmF/UxHweePYCZsWncvGY9HvzwXagJ1ODpF17A3Xt3oJuprdFIHIuL7MzDGZLZPK2Yy+t2w2ayIRKLwe1k8xzeh9vOf8v36PN7AIWOr/vYeEhRsCteVcthcyw90wXyqAjkB+h/K+RWhYAQEAJCQAgIASEgBIQATrCJabv3p0Si/gmcTGzKclWC5D/hLFe95dFHR/Dm6ym94YsKLBZZB1miQNbVWihxjLI18d+qoJmFAqkfWFkqH3XZD1GypNk0Zjlt01xw8/jllNICjapaIjm5Q397OJJjN1deOVfitW2wWI2Tmh15LIaz+u8WFlmBabYxkuhc+v2iaRFudlJde8NqzpjkGA93ENNn8pg6VixLpCGQau3dU4utH7HzuOUNFx0RbkBDnII4cmEYjtko1q7qxhc/9ws4dPwYGijW/f3r0NXVptdmJlMpJJJsjFOOkpo1C6aDs0tNdAp6PajxZyrkeV06pLpBp52iyH/NnDNZvawmB+YWFvSXIokE/kV097v/o8oZhIAQEAJCQAgIASEgBISAEFgxBI6vJIF88P5hvPhihnWNJj5sDCZScHQBVFE2ypBNDbhfFkYGGI0SRZPxe4u5yAiiIUxWWwo2e0qfu1hZmbSbvrkskCVzgI112IinHJXk5A49AqmvkpX1iybKWNXf2qYuuPycEzWWf2/mKA/7HJo22LDl8XrYvTxZbRzpaBHhAROCB8x6VLFYLMDfwojqRh9W3cwTeJIoWBLqgrB51f0CFo1pqqytNA9oGBsP4dF7b8eeza2YPTPJ9FQfbv3QTlitFj2geMUimlSa0lyWRi27vPlMOouiTbXsMV5jbJZYr+yyo6U4QiQe138/F4rgCzPShXXFfNNlo0JACAgBISAEhIAQEAJC4BoQWFECed+9Y3juuQwVx650She7cvyMKFR4kM8qKalqVqRuc+qhxIvCpVEgeYiV4uhwLbA+0ISuTi/sbJaj1vBoFqNjaT09VS2zpQGZtGdZKllfuGSIJUbplGxqquaybI3GaZaXLrNlSbPEKJCjaNqsof/TVnZjVTmkrKE0l1BIUszOWzF0eBH5bBGt67xo7/fDvjqKvJOv2RYYKeW5KMD6vhhJtBWc8FxiN9e5FOprPLj/ls1oTtkwxzEdu7euQ1trA9xVHWF/0mfl6hpHDhRBvhwBVT+jdGUE0pI3blDd0dlLQ7jvpKSwXoPvoJxCCAgBISAEhIAQEAJCQAisGALHVASS0yqu9XpPUljvu3cKzz7HukbKo5JII1pYlrcS009RNjgz5VF1SK3Im4pAqoeqB2TI0O4Mw+mZY+OdOuzd1QK324jVzc4l8cJLQVwciOsSqQSyWHQil2X3VhWFNDHHU6XBMvqoC2uRD/3ncnOequijfsJKNFRFHy1MP3VepkAW/4FAqkOVRAaPFlDktlvWe+FrtCPnW0DaNYacvSyQ5fuzajbY8k74LjbDVO7i2lTnxeNbtrAraxrpTI6RSA+6WwLsWGtCM1vVVneHrfyxrxZI9XpFIK/Yf/kNtqqayONnLohAXutvjZxPCAgBISAEhIAQEAJCQAi8zwmsQIFUyZVOPih9SiD19FIlcKrBS9ngzEz5NBnpnnp6qz5uI0vli1GkCoZAuufwi5/agk3rG5nuaaStZjkyY3gkjmdfCCISzSGVsSGTtSGV4PXYrjVX8HNuo7pOWRwpcsb11fOqSOTVf3Qlr/YgBfLS2wpkLmzG9GHWTzKtVEUgaztdyPsXkPQMUCDnjQgk51qqm7IVHHBl/XBfqmMGrxmjnF2pus1+ettG7O5fizhHe8zOhbjXMJrr61EbCOizIf0BLzwuN7x8qOes3oTVbNV/tlopyZxlWazqKqsit1bVOehtBPJ+iUC+z7/esj0hIASEgBAQAkJACAgBIXBtCRxdSRHI+++eYQSySMlxUSCVNCpxU0DK7UP1JyqNlbWDyFCKKIwqGqm/XuCsxGm0t5sZcSygnemrjzzQhcYGo+tOvsBxGoywpdMlnD0fQypVZAMa6ic7s46MpDA0GGX9n4+iRonTpdHCdNNGRiaN8G2x6NNfu2JVzwSxsUGOfQjNG4HtT3iMFFZ/lG8pIjZVwvx58JGHli+hvqeIhj4Nvu2MB7pjbBbECKaemltOrVUprEUHksc9SE/bMXohg+SMFX2NVnzxC/3YtNmPGJvcvHX+JFZ3tjAC6dMjkMV0huM/0nDYyI6Xz7Ijq5kRVSWQFhZ4+po4VLMq7dXG7rIW/t7vVffGjFuz6rKjcJZw7vIwPju66tp+GuVsQkAICAEhIASEgBAQAkJACLyvCRz9SDPaPFfX7r37Lb8nKawP3DWLZ59VEUgXJdJJLVTypqKHlWYwVTWPiLMza5DdSI0xFo1NNvRvjmLXLi+8PhtqaxxY32uFzabEscS5khqyBTsjjhQrdidNJtkZNWRmR1Xg1MkgDhyY4vOALoxtbS59dMfosI+i6eN7PXyokRhVKbXqohUZM1Norexeah2jQJqx62M1FEgeWzuHWDCP6bc0TB7j9Rcps4x0+rsScNZk0Xl/HoE+1m0u/X0qMgykZ+0IvulA6IITkUtOZEKsq3RHsWOnH5/7fBc2bvIilJhBJpenALrQWM/oY8Gid2atdPbRsvy5vOYX5hFoqr9CINN5o4mOPvaDKxMxaiLnF0IcB5LAb5duePefFDmDEBACQkAICAEhIASEgBAQAiuGwM+JQFZ4K9NSEqmkMUnJm6FAZrFhkxvbd3qwY6ua28j6QZuRsupxqhEXOVgZfXPYbChyTmJJl0AgGs0jk3FhcjKFI4enMTYWQyLhQ0urmu1Yi0g4jx9+bx7BuSamtqpIpLp25fpX7YfjQmCd/wcCGUtzjMfpHKaOa4jNsG1NKqDPqbT78nq32M47mYJ6XRZ+RiQNiTQEUslj5Jwbs4dtCFMgs5RH1Q3W4Ynq79u+I4Bf+EIXtu22UhjTmA9xlqTXiSZGHmv8AX1upIpIchTl0orGorDqLywXcqazV3ZhTUezuqpHY3GO8wjjl6fXrpgPumxUCAgBISAEhIAQEAJCQAgIgXdP4MjPRwSyIj1K/lSapxKfjB6BbG7RcP9DdVi7zoWutjycjqq5kFiEzaoh4GFKqZ2dXSmSpXLUUDXR0TQ/FhbymJ1NYHQ0inDYgdpaJ7Zvr8Prr83hB9+ZRHC+nQLZXCWQy2NAllJa30YgB47OYOJozpBH1WA1awhkZQXWhNG0K4umPbmyRGYojzZdHiNnPZg9YUFmgXsuB2ArAqnev2NnAA9/uoDNG1p4z0zxVSmr8wvI5/PwuD2UyADqfV6m8FY12PlpzZSqmrIODI3jnqPed/8JlDMIASEgBISAEBACQkAICAEhsGIIrCiBvOduprA+xygYU0ZVF1ZjdIdqpKNqIJV4KQtTsxgpkOYU5z5G0dpawNZtFjQ3FRGoKaF7lRtOpwWd7W4EAqyktDIS53Do3UqXJ0Iaf7/QQg6jEym9I+ups4sIh5xobXZhx7YAjhwN49vfH8VcsAOFfGtZICv7qPz9y2KrGvpYWe/oHEVznw19N/jZLbWA0TOziI5ZUMwwdVXNtszWGAJZ7hpr8c3C1ZRH61YL2nba4G82Y/hAGrNnGR2dsyI13oQSu7EaDYSoq0zHNVuSMFkT+r+9109g73Vd2LC5De2dNei2sDFQioWdNM6pmSwS8xn4fX50r65Dz+pa5GixNQGj3lEtBmWvXFUCOTgyjruPiECumG+6bFQICAEhIASEgBAQAkJACFwDAocfW0E1kHfdowSS6aAaxUVJo6kyQqPSREelrqp5iUog1RiPGCOLWTbPKaK+LsvDo2hosHLuoxnbt9aipdlCofRTKCuht+roJPDWW3N48/A800ALWAjlkM/UoK6WAtnvZYdWDc+9uoDIQhOKeRWBVOeo6gRb/cdRe7HGAdcM3AETWtf6sEAxzSQzKKYow3kH5ZE1nUUKpEkJMGsmKcDwXda7yXrqrOjs98Bdb8bQ8TBi80qiGXZc2MTeQJzFWGRzG1VnyTxX1TTIYgvBzNEf5s4TqGtyYuP2Nkquhtv7arGhrx7r1tZjmlHVBB8lymQ6XSALLzL5ODweo96xpoa1oq7qaCoM+SyvSDyBTw50XoOPoJxCCAgBISAEhIAQEAJCQAgIgZVC4NCKEsh7x9lER81yVM1mKDqm8kiNct0iraosX0qmlExS2th9VS2Hg3WE1gm+TgHlamxwwOfL4NEHeji+o4iBwTBrHtXvSujqDKCvtx4HDi7g1TcNgdRXkV1KKYr1dTZ2eDVhbs7NGZFuaIUGQyBV+mtVF9NK11Rd7iwcLeKch48C29ZnCGR8nl1Wk0qGOT4jpf5VAqkEmHs3U9Z8F3UxDLTY0bnFDV+zDQOHFhGaShsCOb9tWSCVeFpUBDJlSKRznAJ5Ei2dXmza3o6LZ1gPGkqho9WH229eza6rJuxc26BHXisCbXepfqzGKhSLcDC9V610yqiFDMfYCKi8FkIRfDV7/Ur5nMs+hYAQEAJCQAgIASEgBISAELgGBFaWQN5/nhFIiliJ8qip8RtuPqpbyPJnPYKnZj9S2krqUenQyikarjFdsCrLbo/jvru6WOtYwoHDUxzTwXMzgtnc6EFHewDTM8DkVJYjPsqRybJAVt5fyKnIIxvv6HthCqoa26GP26iscldWFYFUUmiLo3mNGxuvb+AIEKbFvjyBNDuvlnLsKptk6qgSSLOaX8lHWSADbSZdHru2euD02jE/lsT51xcMiZzbwPkjlNpKBJLXV9FHE2XV6pxGy+5pbNrZgoYWH8ILKUwcGsWlgUW0USLNNMX9GymQ3GJrs49prLVYw8hoTQ0fnBdptVoYqTXuO5s1OtlmOQZELXWHw2Pj+KXJddfgIyinEAJCQAgIASEgBISAEBACQmClEDj4aNPKGeNx12MH8exLQRqMqn+k+RRU05nqQr3yGA8lYErklIwtjfigalqWI5LqD6SeNzfZmeZqYTdV1joW1e+XKyGLRT/fXSWoWcqattxppmRys3RxOc2zpM+frBZItU8VlVQRUb7OmY/ugA23fnI9PH47Bt8MYuxcAeEZ1kFmeR/56hTWNKweCuBtAazmaI4Ao4/ZLPdGIZ4bTeHsyyGEL9VAy9RyT2quI8eR8Doq+uirzzJNNo/uW3NoaPUsBUXj4wmcOxbG6PGsLs0NLkYqLazN5J5bKJm1Tc3Yf5MPa/o87NrqRo3HiXUblKQby68ts1bC/UvTy79bKR942acQEAJCQAgIASEgBISAEBAC/3QCK0ogH/3V1/DiIQpkZaXq6HtGAxm11KiL6gxSzcExHeZlITTlKUBsVrO0CipCWVX36AyVpdM4osRZk3qTnvIyJ5sZ4FRSWP69rcTTLQtjyaqim8vnM3FepdHcx1hmXXZN2H7rKs5stMEUsWDsQhYDJ9PI53ieTLkLq6rhtGTQtCqDjbfUoLbVwW2YONMxt6Sns4NpXHopiVzCi1LBqL0smtT1S2jstGDjDXa4e1Ukc3l/uZgZycUiLr2WRWSqAEs+x/OqqKtiF0VtRx3238oU3UaDkaNoQ+cqp860b4MHTVWyPjyaxFcLKvIqSwgIASEgBISAEBACQkAICIEPCoEDKykC+ct/cggngyFYHWUJDDUxr9KJZLiAyFyOzWYsqO20w2Y3fp/2BFGkiFWWLV1HAVyOoiXGLYjMJODyulDTWANL8yTT2/mE3AAAIABJREFUTJePL7BrKYd5LL3fHVsDc9GJ2FyWUcMMHGxqE2izwcJ6SLXy3nkK63KrUptWy8DjcgQzNc7xG+x+ms8UdBG05xqQjpuwMF1AschX0vW6ABpNdDKob4+z86qFaabG+TNFjvuo+mSGBjUU0l5oOUZKKcYlpq+q97t8JtS3WaD5KYdVgqulKL88QSKkIbFQpKMuy7BKe/W3Z1DXuHwBc2G5aU7Xahd8rItcWtzSWw+u+aB8T+Q+hYAQEAJCQAgIASEgBISAECCBN1eSQP76Xx3FoBaFw1+O6gVbkJy2YvBojE1pMmhY7cCq7R40rHJQMs1IeMdQ0KOCxrInWpnVakTNEpzvOHOigKlzcwg0BdDR14G6HfOweFT3VmPlLDGmhS5Lky+yAUmmm06dj2P8dAwWli323cB5iqudukRmayc5S1KlsRrLUWykvxkpr/FgAXPH7Bg/F0GU6bIqhRQpdjGtSolFkkKslt5RtQAHU1hNVddXO6sWSFvRR3n0sXurEYXVrJErj/AwPbW6JlONC6laprRqCrQckS35B694v9MavuJ4Z2FZrlURZc2f7Lvi9/JECAgBISAEhIAQEAJCQAgIgZ9vAm8+soJqIH/jb17BhVwIdo8R1Usf92P8eA6TA0lkUxrF0oGWjWyAQ4ms73Yg719EUR/nYaxSgimiBSvS88DcWQrd6TyiwSQcLgf8jXZ035FAwzozLOUIZpECWaoSuNJgE8aOsLHOxRwiszmOykijcY0dPdtq0N7jQ7p5CkVrlUBaWymAVsRnSpg+lcf0YQei02ZKnzH3EXnVOEdFBZVkquccx6Ga/qgaTi6bI8LDjAY2+rKyS2yVEJqLvDc9ompIoJLLasHUzKpT7fLbNXWsiohWHnmOAKk+wDFbTuE1pNmqorflvajndo1NeixZyrIakwLU/hHHiMgSAkJACAgBISAEhIAQEAJC4AND4I2VJJD/8jtP42xqAVaXBbl4AePfMWGGIpjnjEO1cozEOWrsaNnkQvsOD7y9eZidyxHEXMLOCKIZC2cokCcYAAxaOX+R9YVq/IUjgfZ9QXTssaKOkUxdIimQelfX8oofdeDSq2ZMM1BXoNc5fDG+t8j0VyfW72iAew8jgK7lFFaHuwOJOStmThYxeUxDbLABml63qWojeX4ljhqjh5XaQt3+1PUMQbayflMzqaifoYU25yKFtKpms6DqQatnVxrdYCsrn+/gjxRWzWh2o6fXqmvpabU0wKr0WuM95REilXPqXWWX78esmWF3xJgiHCefDGr/YPUH5osiNyoEhIAQEAJCQAgIASEgBIQAsCIFMhvOIbPA6NvlOgyfyCEeN6J+SiA1zlR01VoNibzeBG+XCWabIVXRETvm3jLr8hjnSMhSPsD0TxcbybChjDsER+NlNG8GOiiftUoiXezKSoGsc3nR7AngzPMxHPhBAaFpqhY9ryKQ6ty1lMgNn2FKa08z0vksimzOMz8XwNRJRiyPUx4nWU0Zo9CpTq5FCp2eOqqigeWurkrUtIr8qaiiBVa9m6zRSbbEf21OCmOVQK7ujGNNj4tRQWCEnVmHhjR0tDmWaiaHR9ysrfTwoWoreW4VjVXXW0pbXW7ws/xlqBLSallVB5TUnMmcIZHOOBr/31b5DgkBISAEhIAQEAJCQAgIASHwASLw+sONK2eMh4pAHh6cQGzI6Bza5+uFKe3EpfNRjI0lkEjZdIFUS0lkxzYTWvbZ4elg2upMATPH3Qget+jyqCnnVGLFFFITpcjiCTPd9QJcdTl4OTJj7a0B9O2wo63Wh7X1bYhn03jy6xN447s5pBiYVKsikA2tbmze14RtdwZQV+vGdHwBC8kIzrzkw9hhkyGPKrAY6zXSVvXxI2qflDk9wqlGjqh0VBUZVEJp/GtnJNAYDaKcr8jI65R+/JYtak6lA3t2aVjFLqlqluP0dAYDF9NoarTpAvnmgRjeeDOKXK6OEUhKq5pTWVLRzuq5me/wk15pDKRVUmtjbDy0gIY/aXuHJ5DDhIAQEAJCQAgIASEgBISAEPh5ILCiBPLz//FHePr5C6xhzMDT7MaNfWuxpq2OgTEbLl5cxJsH5xCJLdcM2mqL6Nzjg6/DjukzcSSn6hAd9KCQMiTTYVOyZaZAcn4iJdLmGWSELY2OzgD23d2O6+/qgkeF95gue+ryEE6+EsaJN0JIJw2R6t9Xj9b2Rqxd34n125twOTKBiekFpFk7ODG8gNFj7Zh5y4Gl3jNJhjc5W9IYPaKijaoLajlFVEUadamsCB5rMcuRR/1iTGU125RAatjM0sM1PUnc9eFGzC3E0dbix+quGjidKlXVhOHRWXz7u5fxwvMa03udLKtUKbMqQssmPdVjTDTKbPXSjOOuenE5jZfvVTWQNnsMTs8i6v9YpcjKEgJCQAgIASEgBISAEBACQuCDQkAJZGu5J821vGdTietanlCd67N/8CSe/PEFRKeSsDotuGlzB/rXtmDn9tUUpSIOHZ7A2fPzSHNMxtR0AvP5FDo316JzbQ0mByMIjfkQH/GjmDEkzevNwWo1UjZXdbo4+mIWq7qduOGGbvT1NcDks2J8dAYLs2GMDkzh1KFpjuDQ0NpWg66ueqzf3ct0TiuKDC+GIyEcL4YRSWQZ3WT66kAMUxe6EDzDNNJsOTU1009fVOmkldTRcvrq24Gqqj/U6zExw4cGtzvKRwT9W3JYWIwx6ujFvl2d2LV7FQXPgsmpebzy+ln8+KkACvnlmshMoYXvr56DedVzrTzWo1wzadRXVv8ZLbDZYrCzBtLGNNYGSWG91h9xOZ8QEAJCQAgIASEgBISAEHhfE3htJQnkr//dy3j19Dimjs8jNEJxorzt6u/E/n1r0NfbArfThLn5BDKZIk6cDuJ0mB1b621oaPcgGcvj4rEM5s87kZ5lrWSB9ZEUyB52a1231otbbmxAfVeeLWzyaG72wsFzR3NpRMIxhOYiGKFALnJUyMYNnUwbrWfdpAmziSgWo8bsRbPZgtFGE+KpvN5INcco5eAhPxvoOBCfZLMeFWjMrmP0kU10tEqzm3L31X9UIMsCVyWQNhujgLY07K7TS01uWpt9vBdGVOnG3atbMD2ziGeerv1HBdJpLaBQUFFIQyoLZIKS6gTLSKQukVVzH/UjrhLI/yg1kO/rb7dsTggIASEgBISAEBACQkAIXGMCrz20giKQX3n6TRydDOoRyPFDQSQuMY3S48D2bavw8P07sG1zI5yc/6hWcC6J12ILGJqOIJc1ROjCwDyCF82IqzTWtBlr25z47BMd2MExHD2r3XA0mHHsLdZYxozRH3mmjaraQ5XmGo8mUW/zYG4mxrrCAhvkxJBxRBGo9aO2hqmxsQguOQrIcR6kg5FLJZgTA2bMnrJxXIgd8SkLtHQ7LU2lkSpBU2msP6UesdLERkUizUkeP0txTLETawluF2c82i7pktfZHtDrHtf2ch6lxYSOjgZ9z6OjAdY/LkccFxZzrIMEFheZHMt/F4IDlEYKIwUyz5EeiTSlUa8LrUikikhWRSyvEshGEchr/HWU0wkBISAEhIAQEAJCQAgIgfc3gVdXkkD+H6/9ACdm52HVAmxMk8XMi1MIXQqjxuvCHY9uxUfu6kdvRx1sVgtiiQymGak7dPkSRuaYelrMI5jQEA9bMHs8gwi7lvav8eMPv3oXelertFK2raEvDY3MYWJqhqJmQxY5xJJxuH0uZHIZFGMFnD8zxbRXB2pqa2CuMaHkNSNaTGBsahTRgAvmOkqh+j/NhnjGidhlN6IX+DjvxvylANNnVcRPjdBgp1UV/buiJnF5ZIaxH44FURKpN9opwOmeY/1hirLrpyjn0LumpHdgVdFHJZA33tTJfVd1VjUZNZGVtbgYojiWECaDfN6CaGgeg0MLulQWC15c4niSmSkXZqZdeuJqodC83CVWb75juiKFVQTy/f3llt0JASEgBISAEBACQkAICIFrTWBFCeS/OPaXODkfgk2rpUT6ET4YwzQjkaHxGNr6G/GlT96Ae27YAD+jkvFkFgVPCaeDF/Hq5SOIpuNIoI4aZkeEHVvHDgTRxEDgn3/1F7G+m5FBLhVvC4XDOHvpIla1tzOL04rLYyPIZLO6oCVjJY7EKDGqx+6oFLEQI44RLYFIPo5wPoZELbNUnWk6oaYLpIYWFKNuZIZ8SA/4MflaDSLj7IZayQzNqmhkVRRS77azXHPo8Eww2rgsldu2Z9G31ofuVQH09gTYOMcQxxMnRyl7GvZd14YuNgBSr6llMjESWvZHdZ6s6i9UPn2haIbTYsfYeIQCWcLQcAiDTAt+7hngJEePqAhlJt9lzKxUAlueVVldA9n0p9KF9Vp/IeV8QkAICAEhIASEgBAQAkLg/UzglQcbVk4TnV87/qc4MR+EXauDteSHfdaL0Lk4Jk/OwWI14+F7t+EzD+1Gc71XZx5nZ9Wh8AQODr+FsdAUwuyAqgRSLSWR2lAYv/mJ+7B/6zo47Db9N5PTU5gOBrG5bx0yNm1JIJUwJjk9hO7ICN0M8oU83M2NmCpyZEeOzXOURDamKZBJXSDVsuXXwsTRGcWoHZlBH6KH2FTnNCN/U8ZYDxNHenBK5dLnw8aIZ/UyWdXcxyKl0IGeHgd27XTg9ps72MTGgq4OH/dgYq1jBP/9f7xGyc1j395V2L27A50dhkSq6KQhkpzfaM5w73aKZrWwqvRVRl0pjy+8PMTmO1acPQOcOlUWyFx3uV5T3Y+xz2qBbBaBfD9/t2VvQkAICAEhIASEgBAQAkLgmhN4eSUJ5JdP/B6Oz0/DpXXATDGry7ShuMg6wwuLyMbz2LO+Cx+9Ywt6uxqYxsq6RQrkYiaKo2NncHrqAuZy7iWBVCS9g2ncvXULbtvbD5/HpQvkqXNnKZMOrFnVhdlUBOeHL7MpTxbJdApazg6fN8AUVqsegVwsZnE2PoT5XAjFkoZISwJ5ppYWzEaoz5ndqAukWtkRL8wj67BwzoLBl9mqJ13ipMcCayXTek2jWvUeju5gxDDH62SzDuS0CM+i4fGP1OM2zqXs5qgOFX1UdY5qjYxF8PdPn8KxE8N6BLKL971rRzseuH8DRc+iC2SpZKU8qggqx4Cww04mw9TZymL949AI5fGlITz/4iAKOTb5odKeZm+epQhkOfKov4UCKgJ5zb+DckIhIASEgBAQAkJACAgBIbBiCKwogfy103+Mo4sjsGebYeYsRV+iA7aCG4tDGYTHiv8/e+8BGNlVnv2/0zQaadS7VitpV9vXW1xwt8HYxoZQQkgogRRqIPkg8OUjBUggpHxJ/iT/VFoChAQSTGi2CcQYXDC2123X27zNu9Kueu/S9Pme59y50qwsrcrOSDOa96yv78zo3HvP/d0z0n3u22RfS4Xs3lIlO3eVSmGhWyorimCtc8tjp56VQ23HpS8KyQa3TrtVtjnlxi0tcseNV0hJUYGEg9Ny9OgRaWreJJWVlXKqu0NOtr4IgedE2QzEE8Ld1O+HO+qkR06f7JdzvgsyJCMQj5ZP6lDtoEQ8EYk6w3hHAdmCEEbL4kkrpLNtm3T+zC2tj6A+47SIzzUszU0O2bSpEKLUIT4v6lFCTD6OciHj45bF77ZbGuVX394sW7f6pLykED+3xGNf/7jc+/3z8sCDxyWEEiZsbreVQfZ9779ONm+pkNJCjxGQtEAaKyT6RCL8f0KAto3IN/+rSx57DOfSNixVlVukHNbbw4eGrUyyoY3oO2uxjIE1xWiedwJ1IIek9u/g4qpNCSgBJaAElIASUAJKQAkogZwh8FA2WSA/cvyf5Jne8+IKFokrUCLeiSoJ9Hml/wTcShG3t32nX1p2+aSuEe6oXodcu69Gmusr5XRnqzxx4qB0RmgdtITZ9DBqNz4xJL94y1XypldfI6XFBdLb24Xsqj2yGe6rBYWFcm5gQEbGx2diHvsHEVcZiUtfz7R0dkzKGWevBJ0R8SOU0QldOlA1CAsk/FwTLqz5gQZYIC2LX6DfI9OHmuXs/Uiu0wF5Cc23q2lSbr25Ul5xa53ko67leGRCnnr2nHzne8/J1HRItm9ulE/9/q2yZ1cVrIlJyXGwv4d/ehquq+elu3tCvPkUiQ6Znu6H8IvJa9+4S37xrXtlYxUFZ9JcTsrRc+HCuNzznbNy372oV9kZMYKxtLxCmjdXy+Hn2oyFNRzYhHNHDGSiYdemebyTUljSJ7V/uzlnvih6okpACSgBJaAElIASUAJKQAmIPPT6LIqBpIB8rgNZWKfKxDNeK6H+PIjHuPRAPI60i5RUuGX3tQXSvN0reagJeeNNxbJ/eyMysEbk0WNPy5GhXpmGCqJ47Hh6UnqOd8gbb98nH3n3XVJbVSLnz581xrm6DQ1GNL7Y1yfDE+MyPTUNQTcFkVhiEtP0dk9Lx/lJ+RES8UQLIlK3V6QMxrjRiqiEfMOJrKlIyhNBvUhYAIMQjyPHCmT8SI10PQ4rKHPloN15g6D0RoHcfGONbNlSLJPIFPv5Lz0iDz96EtZAv7zuzj3ynl+9UgoLktxOsR2tjw9BQP7b19rhkhoTn8+DJQ/ZVbuMgLz62gZ545v3yFa4u1ZWFMxYLeExO9O+cc9J+ewX+6Wj3apbyZbvK5IduzdAQJ43AjISqkX9SmQGQrOEpDXw/IJhyfePSJ0KSP0dogSUgBJQAkpACSgBJaAEcorAT7JJQP7Ooa/IwQvDkje6QVzTZdJ1KCAdzyET6gW4iDLsEN6W5TUJEbkN9SGvd8nurXVSW1YlpzrOyQPnjiPpDJLuPD0lPUemJRzqlxuvaZI/+z9vkmbUTjx98phU1dZKSXm5jI+MyGkIyJEJJNth5hy0UCRferqDcvCpfmk7OwFXz7A4kYeGArLhKujG7UUS9Y9JzD0JI6RX3BCboQFkfT1aICOHC2XkZLFM9TqN9ZFtZ+Ok5Lljct111fKOt2+R9v5B+acvPCSnzvTIz929V37lTXtl57aKi6yPx050yeEjnRLFmB57fFpaW4fF63XPCMi6DX659vpGcSJOclNTsbzsmo0QowkRmRCQF9rH5f/7zNPywwccyCqbPN/zZf81zTMCMh7LFy4Uj1zb7qz5vhHx+CalXgVkTv2y0JNVAkpACSgBJaAElIASUAI/ziYB+Xs/vVeevdAv4Z5SmerMk/anvDL4IrKcTiNRDbKVOpA0B5UZpbwhJPVbp+XqG91yLZLKXL2vRWKIAXzw6eNy7z3H5ewzo4hBjEmBOyQ3Xtcgn/rYHUhe45H+wQ7ETyJzKtxc2863S/tQCNZLa5J0dIzJk4/3yrkzTum4EIB7Z5FMTPkk5gpIYf2EFNfFpfH2MindBHOed8oIyHB4Ujof90n/wQIz3kBfqcQjGGuccZHI4urpFCfGtWFDofzhx/fI8HiX/MPnf4D4xyn5wHvukne8eb+xLtrtyNEuuf+HJ5EtdUQqygthZS2Vrq5xuKCiliOKOZYUeWTb9koJYsxjw9Pi8oTl5pua5dV370B8pFPwn2n//u8vYDkubW0bISAhEsULbkHo77Bcc32JnDg6Kj6EfJaVIwNsYzEssyFpR6mUqWAD6kXmwz14zOy76bNN+g1SAkpACSgBJaAElIASUAJKIIcI/Pj1FVJXkFTZIUXn7oAL5GxBwxTt9MP3PCgHznXKyDm39D2fJ2PnN0h0qgKZYYoRhBiEaEOiGFr/IHCc/h7ZumtKbr6lXt769iuRXKZIzp8akL/7i5/JgZ+dh+tnRCry8uA+Wicf+9R10tM1KcVwgd2xDaIKbqBn2zpkcAI1G+OW6vr2d47J/d9GuY5B1IxEZtVYeCN+BnGXPwRf1XEsk1KzLyzbby2AgPXI1GhM+s5MStuj+TLWjpqQUfjGImusGSsFJLKvevPa4F7KhDsin/7UFYjDhAXyn78rRUjo89vvf6Ncd/1GZD21jt/fPyr//OXnECPZA2FqWUTr6vOlpaVW2tsHIARRdbKyHK62ETl8rF98iIuMRMelvq5IPvCBm2RTcxnEqBUQ+ek/fkIefLBN+nuvwHYQtRCQvFpe6ZZ9V8WlE+7ADXDJfdMvVRkB+eQTnfKNb5yQkalmWG3LYN0MQEAGpOVzLSm6srobJaAElMDiBE79+ccX77TCHts/9mcr3FI3UwJKQAkoASWQWwQezCYB+ev/92H56eFuGTnrlrELLohHJHEJI4ONic+D2Q3+mA4XYhXzICCLeqS4+pxsbPLI+3/zRoixJnGg1MV9/3VcvvTZp6W3Z2JGQP7ae3YbUbZ7L9xda0vFBQvkJOIehwJIugPLXkfHqPzVZx6TAxCD02Ob4YJaBUFYjuPBJ9Q9hawyk0ipOgD/2T6p2eaSDbvyJTgZk6FTTuk7li/RYCKTzdQWbAPTHgMtIRy93jPzCsjtELG/87/eBBHHrKcQjwOj8tCjR+Sb32pHop8ABKZHxlC2JC8vgPqQVagPuVXcKNtxBplhz6C25dh40AjC/HzGLMbx843yxjfukW1bS019yK9+FQz+5QiSAe02ApItirqa+dIm23bEkYwHpwOkf/CJFmmCG2w7XF7/+jNPISOtU0LBUmyDkif5I9L8j7tz69uiZ6sElEDGEEiFmFTRmDGXUweiBJSAElACWUQg6wTkjx7pkcETHgmxzEUEhe5tAUlLIQMhYT10FvSLq7hzRkD+/C9cIXe9eifKZjjlmScuyNe+fEief65L/DGnsUDecXeTlJR45ZaXb5HSMgo8q3WNjEswEjXWxy98EaKzbScsj/VYmiHQ4IqKOpBGqflghSzoMwKysCou9dvyJQABySQ/AyeSBOTkDmzjt3YO11Vv/gsQkCGpqvLKhz+0DbUoB4wFcj4Bec+3H0N21n6TNKexAe6zk2GZRo3L0pICedObboQY9cgzB1rlucN9xhrpRwkPWiApIOvri+U333+TbN8O6yEE5KOPtsuXv3QU/aslHKliwRFYU71GQDY0xlECReCyKvKOX8uXt7x1p8nkes89J+Sr32hFqRMKyHxYIIOySQVkFn3VdahKYP0ROJmwSO64hPXQ7jP37C+1zfojpWekBJSAElACSiB1BCgga7PGhfW7D8r/PNgnfc96ZeycBxZIuJPGSrAwrpCunhRMqHnomZL8uhEp2XsGSWH8sn1rldx1y1apz6+QnguTcu83npMf3X9UYiiV8fNv2CdXXlknzc2VsmN/vfgKrbqNbMdHuqS9b1S+/JVDcvBQlwwevF5iU8WwPsINVVC3IwYBKXAn9cBkBytkwYYh2XAzXEn3uSAgozL6glf6DtLV1olspuwKC2Sw0horLJDuvFNYh2TvnmJ51zsbUAeyV77w5Xtl25YG+SBcWDc2+owFku35Fy7I5z5/UE692A9x6DZC0Im4zSuu2AxrIcp4oI+/wC0Hnj4vnV3DcFmtkPauXtnYUCo33bRZ3vJL+yXfY3kVP/tsr3z/+yjh8T2XDA3VGPFIq2ihrw8COg+xj145dWJA9l/ZIx/60M0QoGXyvXuPyL9//UVYasGcDePa9LmdqZuJuicloASUwDIJnPwzy6V1x8cXdj+1+8zd9aW2WeYwtLsSUAJKQAkogZwi8ODrskhA/v4TD8hjx7tl8HkIswM+meqqktBICRLTJII4XYNGkHnLY1K2OywbXtkuDc0OyYN75827G+SGqt3idxXKj+59Tr7+zw8h0cyovPc9d0rDhgq56soWqWguEWci5nA0OCHPT16QQ6e65aGHz0tr26gM/2yvTLWX4Xh2ccWEgMSU8dVEpf46xBy+MiT+xpggAatMnsmXvqfd0n3AaYlIF5LOTNdCSNrjfdEIyf37/PL+99VLfl4XajveL1ta6uX973kD3G9nBSTDHg883ipf//ZzcuZcv9TVFkvjhm3I0OqWF06cQ33KKPaD7LTIvnr4yHmprCyW8akJueXmFnnlK7dLy+ZKcYY4XkH/Ibnnm6fl8Z8hOU57hYyNWlbX4gpkhfV6paq6Sk4eP4G40RMY1yuQyXWz3Hf/IbnnP1+QUHS/6etADOfmL2zLqS+LnqwSUAKZReBEQkDuvISAtPvMHfmltsmss9TRKAEloASUgBLILAI/yjYB+UxvhwQGXEZEDh31y/i5CokGLKthJDAleSUhKdsVloorw7LpCmQTLbSS1OxoKJe7mq+Scm+x9HQOy5/97n9IR1u3EZDXXL1Fmpuqpai+0AhIisezw51yamRIjpwcQNbTMenpmZTeI/Uy9AIS1fQgc6kRkZaA9FVHpfLqgDS9akqKmhCHCfFo2phXJruc0vucS3ooIgdh7ZuowWZFMGAiPjHewVEvKiChCU0Lw9D5+NOt8uiTsAQinjMmlfLCC22wIo6axDsuF6yfNSUQflasYw2S7LwCbrktLVXmPfxfzX76+6cRT3lafvKTHriqlktnRwU8cR1GQLLVN2yQUy+cvEhAPvtcq/zNXx+CS++VsFVOI5HOlLSogMysb7OORgnkGIEXEgJy1yUEpN1nLppLbZNjGPV0lYASUAJKQAksi8AD2SggeYaBfpf0PiWorVgqwcFiY4WMw0+0qCUklRCPfgi5mspx8bqt4oeVxT75pV03SG2hlTTmrz7xTTn45An51Xe8Ql732muluAiJYSryjIA80veivNDfKkfOTEh759RM1tPuDpQNOVUsIyeKEf7olOBITPJR6oLisfr6gFTuiojLm5R8FgIS9UNksschvc+65OyBPAkPwYV1HIl/3BCfIcROImZzrgXS7/fJe9/1Wrn6mg3I1OpEiRFUYITLaBD6jiGX7RDAjz19Tu77YSsS7IwZ8VhSUiTnzl0w8Y+/8vZbpaGhQnZeUYwkOxWWeDTQLAHJ9sijHfLVf3tOLpwvQ5Igywq5mID8zGdOoazJdowHll6Mp+WL25c12bSzElACSiCVBF7404+Z3e36xJ8vuFu7z9wOl9omlWPUfSnMLJwNAAAgAElEQVQBJaAElIASWG8EHnhtefbEQP7vA1+VQ4P90C55EDH5MnHGL8Mn8mTojEfGuyNSUl0gVdeEpHTvtLgLIO68g7DKWRZIf9Qtv7T5BrmioQWlMfLk+997VO7/7mPyutfcJHe/6jojwqKekAyGRuXpnhNyuP+svNgXkBD0pyPmQZlJlO6YKIf1s0AuPBWR4faQRCEQ617mkOprolLUDMtj2aDEaFlEWhq2eBCCNFworpBfAu3F8uKP86TnIJLqTCBLDeMgp0csAbm3SN7/7gYpq5yUr/3nfdLa2iF33n6tfOA37pBiP2tcQkBiifBUEvr0AkTkv33zqBw8eF4KCpit1YGakJ2wGpbIu999B8pvVMnmllkXWI7HHbHENFtXT0C+8V8H5fDzITl8OCajoz4MyQq4pLvriRNd2Nc5+eAHbpPrX7ZZvnPfIfn8v/SAfRNiL5F5Fl23fFHLeKy3Xwh6PkogmwgcTwjI3ZcQkHafued1qW2yiYGOVQkoASWgBJTAahP4n2wSkL/1zF/K88N94nWWidtRKO6RFpnu80r/6QkZ6ZiWMriglm6NSOHmSXH5ohJCXcOYWFa3ulC+3FV6jdyw42VIQlMoh44+L88+d1KuvXq/7NzegpIYHjk/3CZHBs9iaZX2iX4ZKQhLFOGKFJCucJGUjOwUV8QnvajveOqxASks80rDDXlS1OBE/UnowaIzEvaOSNyFbLBQerFYPvLr1IgrWCKeqRoZP7JBzv9UpPdYVKIUg1OjsFBCQO4pkfe/s0k2bHLLIz99XH7ww4eMRfGPPvZLsmd3s7hd8xfqPHpmTH704DGIwPOoKAJXWl9YXvv6a5A0Z6e43S5kaMXY7XBNHC4fSwQWUbZI1CkvnBqRhx/pkK/860lYLuMyMmJZZ3fvKJS2CwEpLu6Qt/zCVXLjdZvknm8flK9/JyCFHlhP0VyuPNn0hbrVnq96PCWgBJTADAEVkDoZlIASUAJKQAmsPoGsE5DPDV0Qn7NaPM5iIyAdsO4NtU3JSOe0lLZEBSGOyMCKQvdJAjIP1r6qkFfuLLvaCMggksl093Qj62iRbKivM+Kxf2BInh2GRW/oDMTjgIThDjvpj0nEExZHHFlPw34pHdwHK16BTA6H5cwTQ5Jf5pQN17vFU2CJMltARt3wNXUg6w2ytVI4OmJu8Y41S7SjUdqfcEjroxHEM8KUOI+A7B8YkP/4z+9K2/l22X9ts7zvV14tu7Y1QbAl0rEmzZFe6M/unjH5yY+PSVfnkNz68k1y4007jHhkmysg3RCPFI5up2XGHJ+Owdo5Jp/842fk7DkkCRqeFZD9A2Fxuc/LL75hvzQ1lsuTTyGBT5KA9HgKpflzcMfVpgSUgBJYIwLHEhbIKy5hgbT7zB3ipbZJ7ns52y+0bfL+OY5L9VtonJczLvv4SxnfpS6tPbal7mcpzFO5rzWalnpYJaAElMC6J/DD7LNA9sICWY4FsX3DjTLd75YLzwzLYOuU1O8qkfKdMSncdLEF0h/1SA0E5N0bbpQdG7ZI64U2KSsplYb6BmRozTPi8fnDJ+QZ90m5EOk34pHNCMi8kLFAuoNlUjK8W4I4Xvepcek4Ng5XWK9sflWeFDfCAgnNFvC3STh/AElWA7A/4l/MZ1kgQ8WSD7Hb82SZtD4Sk7EOJMCJ4gDzCEju58jRE/LAjx6VY22I0XzzHfLaO6+TbZsbjIg8/kKXdHWPwHAZl0FULYEBU/pQaqS7a0Rue2ULSn8g2yrMjt09w+IvLpTysnxjheS6wFskHheqPnqwkSOOLK2WkKQF8sv/ekIGB2GyRKMFkm1LS1je+qarpLN7VL71veflkSe9MxZICshNn1cBue5/Q+gJKoEMJnD0T6wYyD1/uHAMpN1n7mlcahu7b/K2yf0X+nw+VAsd3+47dxzLPaeVjit5rDzmfDyWy265/S81tVK5rwyewjo0JaAElEBWEvjBz2VRDORHnvh3eb5/AALJa2Igp84WSd8hCLojUxKcQAxkRUw2XiWyYY9H8mAVdJcMoSZkSPJiTimN5MkdzVdKZUGJDAwOyI7t26QYgqqrZ0C++z8PyfGTL0rkSsQ6lsxa+sLFTrijWtZFxjJG+zdJ99Mh6TkKl9nOAMSYS+qv9UnV3nwprPVKQWWvTLnpNkt1yDw5VRCPJViKZPS8R459q1BGzqCOZNgHD1cH3GExPvTde0WhvOvXa2XzVlgqvdbxDx46Lg889AjEnkNaNtXLa++6BZLUK//61Z/BagiRCuU4MYlssEk5e6rrRe66az9cUScRG3lW4u5SqazwGQFZUe5DfclyyXPHYXUtw2eI3aypNPUjz7WOy39+47A89WQ/QzJlz94qWDI3yxVbiqSpoUwOPNchf/vZx+VC+0bJQxkUtgLUnNz4T5uzctLroJWAElgfBJYrtpLPermicyGhtpAQnCvQFiI+n4BcaGzziarLGZc9JhWQ6+P7oGehBJSAElgtAlklIH//kYflme5uwyYI983Oh+Ioq+GV4DBiFPNi0GSnpQRZUa+5sUkaW8qlvDkkU5ExUyOR7ab6JinPL5DS0mIItTyZhivqgWePype/dZ/0wgpZdXuDNLVsgMjymP7O0jyU5LAE3QT6dh2pka7HwzLZEZJYhMotKPkVHimsQTKdG8pl21WT4skPy1BoUKLxiGws2CcTvQ7pb5+Wk3B57TxYg8Q7UHnhcpNEx+vqh5BDttgat3zow+Wyc4cLsY9uI+4i2P/pE61y7Ngp6e2F4N3RIkMj+XLvvQeRTNVKDBScLDXlN+zmLRmRt73tZjl9uguJcVplEkl8TAaeRLvuaj+sjCNSU1thjrFz+wZjraysKjeC9IEfHDeWzSuvbpafe8NVUpCod/nUc93yD188KF3tm2b2VVoWkfq/u3K15qkeRwkoASXwEgJHYDnbewnrIzdgn/napbabu818fZfSJ/m4C42Dfez9L3Y+SznmUvrM5bHQcZfLbrn9LzWlU7kv/eooASWgBJRAagn8dzZZIG0BiUSp0vO0yMBBiMB+j4THEKPojUn5hlaprIvJNTc3y6atlVLWgDjG4BjKcERkbGJSrqtukM21tUY8HjwIsRSCvygE2FOHj8no+IS0VY5KRR3cY+HWymYLSIrHzpMT0v1otUxecCbEI3uwDqRlAizb7pc7f6NYmmpr5NzkaQnGgrJzy165cDggP72nQy68MC7RgZ3YBElowog1TBKQ3P5Dv10uNyAhT1WVx7ilut1Mu+pCzcZB6YGApMB74eS4nL8AcYqEN709IzI55p8RkH29cKktGl5UQPb1DRmRyFZdDvdWrHft2Sa1dXBHdVjCuX5DmWxA3Uzk5DHNFpBDfU0SQPkSNiMg/x7mXm1KQAkogTUgcOTTf2COuveP/u8lj273m9tpoe3m6z9f36X2Sz7uYmPhz9dqXEs9x0sxX+z8ljNNUrmv5RxX+yoBJaAElMDiBP77NWXZU8aDAvLxk93S+wwymWIJDPgkMp4HQQd3VSTN2f+KMdl/PVxEGR/YNymFjaPSvKVMqivLZWJqWgp6J2XbxgZY8ILyxOPPyebGzXLHzTcYcRkIhuSk9MmkWKqpZ2RAhv0TEnVH5cVnR6X10KgM/rQWJTgscWm1WQHJd+/4y82yZVODtE6egYAMSFNzi7QdnpLvfOZFGR9CZtbxLaj9CKEWgoCM+mCBHDAWSLbb7yiUX/s1v2zcmG/GT5Hoxr/kdvb8sKnzyNbZMSSjQ+4ZF9auzlGJ5Y3Lvv3NMoDakN3dQxJC3GeyBXLTJhcsjrN7LPIzPtJhLJLs17QJLq1JaVttAdneOS7/de8pOXoYXPryJQgRSQG5QQXk4t8w7aEElEBaCBxOCMh9iwhIu9/cQSy03Xz95+u71H7Jx11oLHafS53LUo+31H5zx7XUc+R2y2F3qf6XmhjLvW5pmWS6UyWgBJSAEpiXwPezSUD+1lcekR882CV9z0ODIYFMdLxY4mFL0FXUReTu13vEVxqUpw+0SuuZAfHUjMjVNzUii2iNVNX7JYT6iiVeL5LfeOTcufNyw759cvtN10uR32/2MYXQxFiiYkb7QK/0QuCFnVE5f3xcupCkZ+SIV6JTLpmaQnkPiLyYY1qGRyeQ2dQSdbe/s1Zqqkvl7FCbBCMhqSlqkpGuqPzk222wFoakQFqko80t4QCEHQRkPByCALSsgRXQcO/4lRJ53d3V4st3QeRCWCYshfaVCyC3T3LMYwBjSXZhDcat5D0zLW6dl93y81DSJElAOpyWxXHm56zzkfTz2EQACXSCUl/nlfaOMTlyMCQ/eaIPJT4mxYc6m01//3L9WikBJaAE1oTA8wkBuX8RAWn3mzvI+bZLV9/kYy/nGPZ2y9lmOX2T93+5PLivlRx7ocmTyn2tyQTVgyoBJaAE1jEBCsiagvnLDF7OaTsgjJKUzOXsanbb9/7FT+V793XJcCfS1LDU4jRiCaOWgNyxVeT1ry+Sx589LEdPdMD6BrWFDKpb9sIds6VYahuLpA7WxGrUV6yEWjt67Lhsr6mW19z2ciljvQu0EHaFfDuzzZxCXOABK4FwDLGWjH1E8pqJMLKowkoIC+TA0PiMgKxoyBM3kt6c6eqWYBhlMCbKjCJlFlPGYXpiG+Tc2YA8/HC/TE9j68liuNcidhPHCaP/zbcimc7bNsr2lkJkXHVIEJbSZIxGQF6E8mILYzCC/sk93DyvWUWYn6iJae+C+0tu+RSQSe2FYz3yxNPDcsPLwBAiUgJ18t0HDsuzRy7Av9ch/k+8IjUXVveiBJSAElgmgfUmIHn6C4nh5Yip5fS1kXMbFZDLnIDaXQkoASWQwwSySkD+wTd+Jj98qFs6j0UtETk6KyCv3CNy96uL5OEnn0dG1Q4IsqiU1rtk58sqpHFbqVQ3+CV/aEJaNmyQK3bvQjmME3Lm0GG5Yf8+2bq5WWqrqyReiPjDJAGZB2Gd7PJpkqsmK7i57ynEodcGxpC4B1bJUBD7S0pyE5xCyZEL0/Kxjx2Dm2lQXLFaS0Amdrpvf0y2tRTADbbAxEBGI1R4swcM4ZzstzW1PiTECc7EM3IOT4WDUltTYBLjsPUO5l1kofQISpIkTfZAGCebdD4IDb3o54eP0to4JU0bfbDioiQJLJodKCHS3j2Mjg4Zfe/+HP7q6KkrASWwlgQO/bEVA3nlJy8dA2n3mzvW+bZLV9+5x17Ocbjtcvovp689Lm5zuTwuNc6F5smlrt1KzmMt56MeWwkoASWQSwTuf3UWWSD/5EePy+NHe6TnVEw6j0JEni2V6LRlgdy1TeS1sEC2d3fIwz87YVw9d96CpDa7iiUPLqFbrqiQ0LlBKXYXyLXXXm0sgt/+6teRqAbZUuvrZOOGeimvK5OG5o1SWVkJC6ALJStWJiBnJpALVrukmEJ+/sgjffLRjx41AjIeRjxkfNb8W1E7iXqSljssmwclN5IVXRxxmrYPa0NDgSlHwuQ6dhsPBqVhQ5E4E6q3twfxlEkCFul/LprbgUByPKdIfrL1FT1HEDea3PyFU+YtRWhNdYkKyFz6TaHnqgQyiMBSxSOHvBwhkq6+c9EtdBz2u1wht5xzsMeVbgGZfE5LHd9S+2XQtNShKAEloARyhkBWCcg//8ljcrirRyaH4tJ2JijnH/EgkY6VaKYc3qI33p4HwVgoh4/CxRLaq+FaEW9pHHGPZVKGUhujFzolNDEt1+65UvY37pQHvvPf0nr2rGxsak4IsSlp3tSIpDI1UlpSKqWFPvEXFEKQORGX6BMn/l3ULtZjRnQmJ6F5iYESmz/0cJ985HeeR3bVoEyMVcEVFoGXCZUYdyGG0TFrEnTj1JIthgIXVWMxdNB/F+fmRR3JpP6ByMRFMZIOB0qGJI85drFgjEQQh5kkMD2S5NMaR4bbCBIKxREn6cAai9/fYwlIDOrmG+pk8Ff35swXRU9UCSiBzCFwMGF9vGoR6yNHbPedO/r5tk1X3/nILXQs9p07tnSOi/teiONyjrsc1kvZ71L6ZM6M1JEoASWgBHKLwH3ZZIH8wrNPyoG2dgnB7XNgNCDnHxfpPhKQ0JSVybRo44S85td3SmVtkcSRgMZRPiaOvLAUeoqkf6pHxgZ7JYaAxsqCUnnDttskNhiR5w48JfuvuUaKS0pkcrQXWU5DMjE5AeHoF1c0KoU+CEcIyMLCQvH7/Oa13fL5M8fse2+ed8Z9lH1CsfCMoPMheU8+3FJ//HCv/NaHnzUCcmx0J8YDN1xb5DmTFClFG0p9GAnpSAi7eEKSOifwWVC8ecziGpOqyny44Prg9jqJ/ijx0TeF0h+TcGltvFhARqxsq6ZBICJIdM7+aeFMiMwYAiIpLvneif26RyQ/v3Xm3N/3ngY5cENLbn1b9GyVgBLICAIHP/X7ZhxXfeovFh2P3Xdux/m2TVff+Qa50LHmO690jov7Xojjco7LcS+n/2J9F/v5ohdeOygBJaAElEDaCNx3d2n2JNH5Sddxue/5M0Y8so30Fsi5pyel69iohJCUpqBuVG74uSbZtrcObqtucRQjVasnIiMB1FKc6JQ8eGS6E0GONzTsletrr5ZTzx8zonD7zl2ysaZUPC6njI6NQkhGZWIYNRfh4jo9PW0slLRAOvDPfu/1WdbJggJLZCKokcps5mLFIC4hY817ClFXuEh+/OM++au/OSnDIyEZG96PpDwJAUlLnyTcWSkYaWVkSliW+aCYNC0hJF04L+c4BGS/EZCvuq1err2qEuPA8XG45w71mtqN3QNlyBiLTK32iCJVGB4T76BFi2bda+39m+Hj5zMiMrGhCwLS0zcjIJubfPLXf7ldPj1pJR/SpgSUgBJYLQLPJcTj1UsQjxyT3X/u+Bbafr7+8/Vdar/5uHBb7nOhsXGbucdc6vGW2s8elz2WhcY53+fLYTffuSzluiz3uq3W/NPjKAEloASUgMi92SQgn584Kz84+qKc6YBgRDbUEOopTgyKtD0zJEPt07LpSqeJefRCPLKF69sllj8l0+FJicJ650ddRFtA0gp5d/0tUur2y9nTp6WhsVF2tGyU/LzZ0ha0xdEGODmF7SEoJ1EvkkKSFsoYkuRgCEacFfkLUUcyiGNA9CW5lMYcSeIN/frP++WFFybls188I6Oj4VkBSdFGi59tHTQuo9gz4xudCdFoRCXLcMCNdUZAjqDGpVfe/fYt0rKpSHw+yFsISNZtfOZgjxw+Pia9cPFlNZDpAMuPwF02WmyJRApIlCiZaeazxLmbsbBZQl3mCMjfgPXxg7/ZKO84dHEZEP1CKQEloATSSeDZhHjkMa5ZooBM3iZ5bAttP1//+foutd9cHtzO3t9CY5vv/JZ6vKX24zGSxzLfdUsFu4Wu1WL7Xuzn6Zxnum8loASUgBK4NIHvZZOAbAv0yZGuLnnsxDkZhJgLT5dAyHmk+8UxGUS20OpdPinb5BUXSmmwjZacQmmOIYguyzXUP10p7mjCAof3Vwxvlf3NLUiWA3fP6TgS8dRJfU2FuF2WAHXFopB0l6pGkki7ir7jExPiogtqch1F4946+0FfR0Raz03KR373UMKFdQ9cWKsh6CDsjAUy+Vh8TQFnfeZGDce8fFgcnUhkAxFZWRWXuvqIXLmnWO68tQa1LXGsJPF6tnVUzrVBQPZHYTl0y+S0Ww49Py2d7VG491qCNWpcWBMtXoAQS1ooZ0Why9Vl5QCiNdQ1gTGckJaWEvns318l27YVyht/NicIVL9tSkAJKIE0ErBFxVLFI4eyEiEyd5ulCMiljmmuaLscEXm541IBmcbJqrtWAkpACaxjAlklICcQn9g3MSYPHD8kp3u6ZHo0X4Z7onLqYL9MjAYlv7lcqq/yS/FGj7jyHDLsPS0h9yBKcwShrVzin9gs7kiBuZyBQadM/k9crtpUK297y064pdLCNypVZcVSUVYOEemSYh8slkkxjy+dBxfXYRTUhbxIBM7JwuqFwe/HP0mKgRzbDQFZR6mKzTguCjJbcPK1FdPodkeksGBS8ovaYHF0S02VV67cVyr1TUHZttkrpcVM3gOLa5JBcRwWzkDEL/0DUzOJfX7w/X55/PFuWFPjUltbIKFopXGx7ekJmVjNwDSKaVJcJhLn5HuPX3Q+LdtelDe8fpP84cevMVbNO/6H49OmBJSAEkgvgWc+acU8sr3sjxePe0weTfK2yZ9faj/zbZPcf7GfL0SD28133KWOcbHjLvbzuVwWY7nUcdn7XWr/pfRbSp/0zjrduxJQAkpACSxE4Lt3ZVEMJAVkJB6TF/u65WdnTsjBg8Ny5IkBaTs1LEEIwMKKaqm6oljqrsmX4kaPTPi6JOwcQyjhNIyQHikIVCMxTp4Rj31wv+x9ZEhqS/Lll9+6U25/ZROsiL3SP8i4QqeUFBVLfUU5Smm4xOfNN8lyPC7PTJKcQritupyzGVQtwJchIAWWP1PSgwutjlSDloAsKJiSkuJR2bFrSq7ZXyLNjQWyscEneQXDyPxqWSgLfE6IZiuGMi/PKcFADIKyRCYmwtLXDwvrVFgOHZySc+fGTIKhpuZiKa8qkcOHJ+WJJ8AIejUQaLbiH5mtFVbZfPds0py6Ooe87e0R+fk3bJI9KImiAlJ/qSgBJbAaBBYSEqk49nJE5KUE5HKE2HIEJM9xbv+5PFY6roXE7GJicL4xLbbNYuJ7KedpH2Mx1qmYF7oPJaAElIASuDSBrBSQPKUzEJHfeeSE/OA7p6X15LCEgxBc0QoprPJJ9V5kJb0aoq8xAIPaFCSY5WqZH/ZKCDGBFI89T6JoBcSixILSuLFI3vbWXXLLjRUyHRyV021nIcgKpKqkGJZIZGBFshwXLJGOiMOKg0T8Ywl+5nC4Lyqb4S+EwHQl+bDOsUB6kHH11KlJ+fBHD1ourLRAmsQ2iWyoJsENRaBdAIR1Fy0BWVXZL297s1+uv7YMotbK/JpXOCRRKj9oyCK/S/L9HpPkx4u6l7RIBgJMcuOAiERmWSzd3TEz3p6eSbPef02p/MPfQ4z/bNQSkCG408YKrayvcJPNd/aZ41A8/sIvuOXNb6mTvXuYyRXdsP2daoHU3y9KQAmkicDTSVbHNB3iot1eu4Bl81LjWGgbe8eLnQO3X6yPva+5x1rpuJZ6vKUwt8d0Oftcznklj2kx9ksZv/ZRAkpACSiBlRH4TjZZIAOxEKSgJZgoYE4NDcn99x6Xn/zwjJw82SPTISZ/cUthtdtYIJtu94uvwopnZAtOh6Xnabf0PuOW0RfdsCZGEFMYg9gKSVOTB66sG+XOuxqRoGdC2ttHxOMNoTxGBVxEi02W1dhkQEaGRiSChDpsEWRoTVaQPn/ejIBk0p1wmFlYcVwk2IlDsUUnN0v7hYj87T+cMllYR0b2wp0UIi9G99VEyQzjwsqtuGB8EkK9x3EIxEG5+RaX7NmdB6ujQ/yFUSmrcsuO7UXmPZu/GJlnTdCi1QKTjGd0SHfvKMTjqHR2QlADXxtiI6sgtG96eaN8+9vdct99HcatNRgthXUSYjZRZ9IP99+mpmK57bYyede7ypGplu62VovHHHLHD1FORJsSUAJKIA0Envqj31twr9d9+i9XdMR07HNFA1nDjeYyWA7Ly9l2DU9ZD60ElIASUAIpJvDtV5VkTxmPGLOcQkAaaUUdGcmT1rYhOfZCpzz48Ak5drZPWjuHkRHVKnvRcnO5NO+rEa8vTybHpqWjNSYdB1wy3uZC7CFiBgONEEKwVLpGxekekM1bAvKu9+yQ/VdWG0E1Fu5C4hgxArK2qlo2Yu25RExkIAqBlrB2UlwGUTaElr6pqWmsYxINlshPftwvn/vcaZOFtX/4apQJQVZUk/UUQtfUfbQbz5IiN4BlBMuwFFRMSFlpGK/jcGmNSNOmfNm2tQTurAXSsKEQWVgpOEW6uumSGpeq4jwjKJ98+pw89uRZaT8fMEKWrQlW1117m5DJNirfu++0Od9ApGzm6I0bC2T/zrC85jVb5IorKmX37ipxeS0XWQfqQ1JA3vb90RRPR92dElACSsAiMJ/YW47YWYxjrooh+7xXyjKZ20r3sdi10Z8rASWgBJRAZhPIKgEZhzUuBiHGBi9SuH9C3SVEV+v5AXnwp6fkmcMX5EW8bmsfkljJpDTtqZbK+jLpw/uOZ8tl/LzPiEe2MGL+YjHUcHRMQ0AOYWmTzS35ctsrG+Xu12ySqg0uGRkfku6+PlgA/bKjqhZxgW5Y/wqluLgIwjNZ8GGHs0lZE1f94iQ71F8PP9wrH/7ws8aF1QjIMEQbk9bEKSLtrKZ2NtZENljHGITgpERQi9HOKMsDeL0X8HlUWjYXyS+/eRPca/ulo3NEzpwZAJ+43Hp9PYRliRx4pg0C8kWIaPJKmpDufNm4sVg6OhAXic+r6jYYF9jGRp+86s46ue2mUohHuNgmmjtv1ppLC/Dt949l9uzW0SkBJZC1BA4kWSCvX6HFcbGTX41jLDaG1f65fc6XwzQV+1jt89bjKQEloASUQOoIfCubLJCSEJDGwRP/i0JAxmOzIq61bRCxfkFpbR+UHz12Si7ABXMsOCmFxT4ZgGWy69lqCY/7JDzhgPjE9hBv8UTZCpbHcLooyIKyaXOJvPL2Jrnx9gKUraiR8clJWDUDUhSClQ4xkEVFRSiNYZULKSwsgLiEmIRlMt+fL24P3EhnMqkuQUCGKNBwDib+kQKSZ2cJSbuECK2Q/DyadwEfzqZatQUk+77zV7ZIf98FefTRMxKmeRZt53a/bNlcKW0XhuRsa79MjTPDqjV5CgvdUgCLanVVgYmXrKoqlOtvasJ5YLsdxbJzZ4nUV9n1IK1t8jzgzYhSuP2aJDr3jaduJuqelIASUAJJBFZL3OWaGOL5Xo54tC9Rqvajk14JKAEloASyj0DWCUgKGMsLEyIwyiQ2FF8W+DgC/CxxGTci8hyymPImBh4AACAASURBVHYPjUooGJGh/nHpOBaX3i4klOmN431AIiFkYu2dNm6cbLG8npn4vxuub5B9t0SkBuUuyktLzdLor5CpsUkI1yjiF8dkaKxX/EX4Ocp+uFD2w19u9XU5LVdPpH+VUCA84zYaQwmRUycn5Hd/74gMwAI5NLIPIhaJa0wGVlr37NhHSwA6WfMxyWTo8J65SEB63B08iOm7paVYCvz9cvZsv3FHZSv2BSAOrdcbNpRLBEmEyssLjVvr5s1l0tBQi3UJyoQIEgkVS+Pm/CTxC9ddxHQmN2akpYtuHPu0LJAqIC8CpG+UgBJIGYEn/9CKgbzhT1YW77jUgazWcZY6nnT34/mmgmmq9pPu89X9KwEloASUQOoJUEBW+xJ6J4W7d0DEJTtLpmjXjIFko9UxsdiaC59E8Y8urhSZtAKGYZ0MQUxxJGGIy4nhoHR3jksQgrG3Dy6hMOw99VQ34hFZfkPkwmgH4gCt15uayqRy8zhKY8BUiTaA5Dl7yrZIY229VNdUQXS5JOpENlOH7XaKiMX8mJQVQ5BBTE5MT0ksFJbpiWkJTllJdMZGa+Ey65ZPfvK0DAyErCysYWZhvbgciMMB4QiRFnfy2HEISauch8dzDuLPGo/VerHMHt9b0ofYRib8sRLp7N1SAGFr9XzlbbvECQtiPVxaKSC5ri4vxT4dWKw+DlfEjNNOxOPGWA1muznJn/uGeEcc5G33aQxkEh19qQSUQAoJPJEQkDemWUByyDzWahwnhXh0V0pACSgBJaAE1ozAf2WXgLTFky0gE9xsC6Qp2GFlaWWLMtlLElpjrUxuMDy2to7KNLKzsp280CWTAbqLQpr1T4izZBiiKyIDwyNyrr1TOp+8INUlFdK8aSNqLebJ/mtbpBBuq5VVFVJXXyt+L7OgWgcYGR9FzUqWw6DbK5LrQNiGJ0qksyMkH//4qXkEJLPBQryivxO1K02yIKc1eo+HlsaoyRabbJFsaMAY0WfjRr8Rjb7iMdm9s8qIX7rU7tuFxDeJDK3bt9eJMy+pxAj2lD8b0miOwzFyYc1LNid5XYSMx7cCPWP42W33DV3MU98pASWgBFJEYDVF3WoeK0V4dDdKQAkoASWgBNaMQJYJSAqqi0XQcsjRU5WulzPNLreY+CDEGMuERe/c+SGZoiUQAq29pwdWy5CcPXBeutp6TfmOQVgkHe4JUwbkqmv2y46d26WqHiU1UKOxEDUkiwuKpKgKwi4p0Y4X+vDRhwflox89MSsgI+VWHUiIR5cT+0OyHIpIWiHdeQNGOLrdI5R3iFPcIBs2+tAPtRnrvXLlPh9+5pBdu8qMUCzyo1Yl8OzeUY33c8Qyz3GOYJwrIG0RaQvIl7KltdPaLzm+8v7h5eDXvkpACSiBJRN4/BO/Kzf96V8tuf/ldFzNY13OOHVbJaAElIASUAKZQOCbd9KFdR6tcZmDS5ML6+WNypT+SN4FiyImfRCGxZDurvZHEYjDuDEpWsI1MByVjvPdiJkMIXNpr5w5d0wGR4ektLIUNShD4qmGgIOgKysqkcrScimuKzfZW4vyC41FkKUvDjw2Kn/xiVYZHgxLaHwzPmMNSLaIFBYEkQnWEosbNoSlpGgSZTs8iLFEqRFYGHfv3SY7dxfB+hmXHTt8UuRjkhs46yaun8+U2cD7xAezyXwSh6Bra5L+9lzGdVcBeXlzUbdWAkpACSgBJaAElIASUALZSCCnBORLLxBNkLMxhIz/i0YtVRWn+ysEpCUfrbhAR2RWfcUQXxlzhWVofATlOIakb3hQhoLDMjw5KsPjYzIygTViIkuKiqWyCBZCCMjpaJkcOxCU//7SMEpqxMQ7VY2qHLMBqNV1Yyi7gdIaDYWIWayTqjKf1NUWyoa6QmNRLCpHkhuIQBfG5XYxzhMxnxg+4xxNxGnC5dXhSJT/wDnM+NTypBypC3a1kuioBTIbv/Q6ZiWgBJSAElACSkAJKAElsFIC9+SSBfKlkKi6Zsti8HUMVkIjHrFQrFE8Gu1FSyTUmomqTOhIJuZJtmgGJSh9I4PI/Novpy6ck+dHL0iQ9ULsNrZDul4UeeRbY0iuc7GArKvNgyusyKvuqJW9e8oRy1gqfp/voqyoYUkUsEzsz5lU0oMC0mFnzOF44WrqNB9aSW+sk7gMk+MceKaMhwrIlX7vdDsloASUgBJQAkpACSgBJZCVBL6R2wKS18xO48p1woU1ISBNUcTkRgFpktxYVssgtGdyrlkKSFtw9o8MyY/PHZKjnWclFEkIPwhI1AqRb/7toIwPRWcskBSPv/zLVfLquyohHsuQNMc6rtftXbKANBugfAiFo3lJayMS4piWQuFo4zAC8vtqgczKb70OWgkoASWgBJSAElACSkAJrJDAN+7IoRjISzOyrZGWTZEZW+kkelFLqEVbQM6NqQzFrZqPsUTtxd7pMXng6JPSCYvk0OSYOEebjYC853MvythwWKqcjVJbXSK/8MbN8ta3VEtDnZVN1S6j4XF6Zl5zHCxTktyQC9V6a5tBIRSddg3KFU6IpW5GAXmnCsil4tJ+SkAJKAEloASUgBJQAkpgXRD4TxWQS7iOMwLt0n0j0ajRclEISC583w2X1mOdrXL4wosy1eWTOGIsv/5vj6Em5JS8fNe18qaf3y+vfe1O8fk8UoDakskC0rVYzKI9rmQ/2iSP1SWc2Yq7qIBcMTrdUAkoASWgBJSAElACSkAJZC0BFZApvHQUjMx8yshICshgjIIybonIjlY5eLBPgoGoEZBMivO+n79b3vPOG8Tv95pRUEAml99YVECmcOzL3RUF5Kv+mxljtSkBJaAElIASUAJKQAkoASWQKwT+4/bi3Cnjke6LGo3GxAXX16iD1STjMo2yIHaaHYrIHz15Wjq6huT+e5+Va162Rd75mltl7656xDxa2VFVQKb7Cun+lYASUAJKQAkoASWgBJSAErgcAiogL4fe3G0ZophwJ6WIDMaR1RUfmAWxkS909cmBA8fkzOkuec3rbpAbtjWLLyEeuSsvrJLOmaypSIezmAtrKse+zH3RAnmXWiCXSU27KwEloASUgBJQAkpACSiB7Cbw9WyzQA4GYvKDC6HMpJ4ci4gR2tbHKBPrIIMrC3q0X2iXcDgiG5s2SmGeW9zJVTZmzsr+MHVlN1INjKf6tdOBVO9W96cElIASUAJKQAkoASWgBJRABhP4WrYJyFMjEfng4xMZjFSHpgSUgBJQAkpACSgBJaAElIASWJ8EvvbKLIuBpID8kArI9Tkb9ayUgBJQAkpACSgBJaAElIASyGgCFJBVvtR7SjpQD3GOQ2dqOKiATA1H3YsSUAJKQAkoASWgBJSAElACSmC5BLJSQP72E5PLPU/trwSUgBJQAkpACSgBJaAElIASUAKXSeDfbyvKLgvkabiwqoC8zKuumysBJaAElIASUAJKQAkoASWgBFZA4N9UQK6Amm6iBJSAElACSkAJKAEloASUgBLIQQJZKSA/rC6sOThV9ZSVgBJQAkpACSgBJaAElIASWGsCX81GC+SHn9QYyLWeOHp8JaAElIASUAJKQAkoASWgBHKPwFdfkYUxkB9RAZl7M1XPWAkoASWgBJSAElACSkAJKIE1J/Cv2Sgg/7cKyDWfODoAJaAElIASUAJKQAkoASWgBHKPwFeyTkCORkUFZO5NVD1jJaAElIASUAJKQAkoASWgBNaewFde7s+yMh4QkL+jFsi1nzk6AiWgBJSAElACSkAJKAEloARyjsCXVUDm3DXXE1YCSkAJKAEloASUgBJQAkpACayIQNYJyDNqgVzRhdaNlIASUAJKQAkoASWgBJSAElACl0vgS9lmgTQC8oCW8bjcC6/bKwEloASUgBJQAkpACSgBJaAElkvgS7dmWQwkBeT/UQG53Ous/ZWAElACSkAJKAEloASUgBJQApdN4F+yUUB+VAXkZV943YESUAJKQAkoASWgBJSAElACSmC5BCggK33O5W62aH9HHG3RXivoQAvkR5+aWsGWuokSUAJKQAkoASWgBJSAElACSkAJXA6Bf7m1UCrzs0xA/q4KyMu55rqtElACSkAJKAEloASUgBJQAkpgRQT+WQXkirjpRkpACSgBJaAElIASUAJKQAkogZwjkJUC8vfUAplzE1VPWAkoASWgBJSAElACSkAJKIG1J/DFbLNAvogYyN97WmMg137q6AiUgBJQAkpACSgBJaAElIASyDUCX7gly2IgVUDm2hTV81UCSkAJKAEloASUgBJQAkogUwhkpYD8fbVAZsr80XEoASWgBJSAElACSkAJKAElkEMEPp+NFkgVkDk0Q/VUlYASUAJKQAkoASWgBJSAEsgYAlkpIP/gmemMAagDUQJKQAkoASWgBJSAElACSkAJ5AqBz91ckF11IBkD+TEVkLkyP/U8lYASUAJKQAkoASWgBJSAEsggAp9VAZlBV0OHogSUgBJQAkpACSgBJaAElIASyGACWScgz46pBTKD51NahuZ1OSTPKWbxzLzGZy5+Nrv2JPrkJfrg7Ypb3CESi4tEEwtfx+Lxi95HY/x5/CX9+Bm3C0a5xM06gDWXMLbRpgSUgBJQAkpACSgBJaAEspXAP92UZS6sKiCzY6oVeRxS6nVIGVSfWWMpoOBLiD7vnDXFny0U7XUh9rEe2zTFZCQhLiEoAxGKTApMS2jawnMaP5sKi0zg5xPhuEwm1nw9GoJC1aYElIASUAJKQAkoASWgBNJEwIFbcd6XexNGGr4O4f70k1flZ1cMJAXkxzUGMk3TZPHdVuY7pTjPIcUQdxSF5VhK8Z4ikWt+xj7a0k+AonMSQpSC0ghMrhMic4qfJwnOMQjOESwqPJd2XfgLk7PYhRdOR9y8duJ/Trx3CRZ85uDP+Dn6mv5c4739ubUP9rO2Y7P74PdvyhofJdBCHofZPIbjxWEB52c4srU2P0Mf8zOuZz+zLe3chlbzGLYxlvdYzHqNzuxvW9pTNmjdkRJQAkpACSgBJbBqBNy4YcnHzYcPS7579jUNOj4svE0phtGHQjHZyOPCjYvlTRc3wjEEY8e58ai8d4c3Lff7DtyQpMVEogIy9XOtxueUKp9lLbTEIScR1liMJTHxmhNPW/YToIikmBwJxoygtISlmPUwPrPFJkVpNjcjAPGLj2LPjalLMchfoBRxbn6On3PtwM85tS2xyHXmn7U1Xvv8Eq9n3vN8rZNwJUQvpSRFrCVwE0I3SdBaotcSxbN9X7oNd2DtxZobfBWOWYwtoUnxCTGKn0TwJoI/AxH8IEJxmxC2xh0cfWN4ETTbWgJ1Zlv0veg99mX2meRSbr/HMxKz/5A5VuZfNx2hElACSkAJKIFUEWDIFr376LFXgBudAghDrgvNa+vvawkMO7Tr8O+75QFnebxNm/Xsaxoe+DfbEosUjTEIRgf+xs//x/Ufs9GF9RPPBlLFPmf2w6cJDYVOqSvAArHI1/VYuNamBBYiMBSk0KTItMTmMF4PQ2wOYj0YiAl/vppCk4KI4ohCkB7OFIaMi+UvSb7m53ztoRLM4EaXbY7RWifiexPv+Qfhop+bc6RQ4gMd6/wowCL4pR6D2OIvfEt82TG7fG89MaSA5rM8Y6Gk7EtaW4JuVtjNvE7uY7ZJ7pfYH2Vm0udEfbEFdq4YtSygtGjOWEzNOVjbzWjSxGWbEci2KEYXXntb6FviWYxbdwUel5IXr38IJ0pByzVFJZ+WMu7YfI4/mNb7xFNUvuYfysQ25ukq45ZpdU3P888MnpE6NCWgBJSAEsgUAryX8RshiDX+wBXibz/f836nNA+CMSEQ+bd9Cn8HudAjzX5NMci/j3xvwqOwTvVD1n+80ScVafA4TKsF8g9VQC44x2lNrCtwSC2EYj3WFIz1WOhaqk0JpIMAYzaHcNc9GICoxHoA66EgRSYEJl73Q2iyz1IakyLxYQcXT0IoGmGYEFWZ+LhjJsmTHSNg4nsti6YPv/yNQEwkdrLEIkVfQtgYN2RKN1vcJCxqCaFD8UPBY0QQ+lrCcSkks7sPLZA8ZwrhMFRnlE9BZ6yZtGqCIbgk/0GkZRXOErOJtjhn+BnnEpNtJYt1OxkX1rRmluCH/Lm5lujPP8qcs2ROQTl3bbvyzIhOik9sw9hm/sHWpgSUgBJQAkpgIQIliVCwIqyNUMQfKz/uF8waCx+S2nkv7FAlhimNY6Hl0AhF/I1ay/uBf1ABmX0TnHGHFIi2NbE2IRT5XpsSyEQC/IVnWS0tN9lRJAfiL8IJs47JBO6+eZOfaYZDClm6gTA+wJd44metLZFB924rJsCyahmxgXOlxYvnTFdO/syygln9+FolRmpmKQ2FtrCkFdYSnZa1EVrO/HG1P1vAC2fegfChhS0m5yb3Mg84Eg8FZtb4jE+MC/E/PjSYwtzmH3fzR55/8O3XyU+IE0+FU0NC96IElIASUAKZQsC4juL+wF4YEmZeQxzSpXQU90N9uB/i36fkJIm2WOTDyUxvWSkg/+i53HBhpbWiye+SjX6nNBU6pLHIKY1wOeUNrDYlsJ4IUAiM4UabLrJ2sh+6zg4zPhNrPolLV+P3yXITseIG+JpPAblQgFAEWE/8rJiBWTGgZVnSdU3SsV8awU1cJuMzGX+ZEPMM9aXr6kJxHisZi4lDYWwK41KSHj5YMSrWAwgKTS+emNhPki3RyblmPXnm0+Zk4ZnK8a3knHQbJaAElIASmCXAB4jF+F8J3EvpxcIQk9LEe+YM4T0NQ3/sJfn9euD49zdkoQvrehSQvHndUuyU5iKXJRYhGmll1KYElIBlRWIcphWPyQXvE69p0VyKGwe/Y/wFX4QnM36ztlxFmDSIXqF2Jltz886bePzyz4KHgDo9UkiAlmMm/DFxknYMZUJgUnSm+jEGf8NTZBqrtrF2WxZvLkzwVIYn1hSafLDBo0/CYm9bNjk/rbiXWdFpx7ukEInuSgkoASWQswT4QJni0HI5ZUIaJJs0gtFKJ0dvqlEmH8Sa9yhjuDehUFzN3BBrdXGyTkCeQxmP9SAgGau4rcQpWyEad5a5jDuqNiWgBFZGgDfOtqDkL27Gr1EEMOsY3U8ZZ2DcZfELfgLicByikf3oRqsicWXMc3GrmYQ8M8l46MLMBxhW4p50Nnqk2IkTrIx7dra9WdHJz+gKPpNUgYIzESvD+c7XdtkfulRrUwJKQAnkOgHGzzM0rBz3CVxTJJo1fs8yaykFIYXhKAUiBaOxKi49t8N65ft32WaBzFYBuRlCcWuxy4hGCkbWUdSmBJRA+gnwhrlv2soaO4jkPgNcI/ZAk52kn30uHYHykVZKE+uaSHwUhjXTtmTyZ6vRGHtjrJh0w07E8PI1kwQxZpdWdy6MxOVDldn4G77GAxZ+lhCaFMzalIASUALrhYARiliYWJIZRLnm70VmlB9KZJZnvgZ6JlEo6gPmha98VgrITx7M7BjICkzIFojFFohG2y2Vf7y1KQElkDkEKCApJI2gNFljLZHJPxralEA6CJjyIqZ8iJX8J2RqbVmlRFa70aJJN24r+19CWCZigU08MBaWM6HbrC0oLcFpWfHpQkvxmcbw5NVGosdTAkpgnRAwIpG1zHHzXZ0PCyPFIt4zr4ItFCka+Z65F7Qtn8DfXp9lMZC0QH7qIO72MqhtQGKbveWWdZGikU8ztCkBJZCdBGh1YVkSliOxM8dSWPK9NiWQFgKMs0xk6qWYNBl9EzGYS4nvTcuYsFM++KT7N11njeUykWDKCM9EfTJ+V/gXbxzicgwDH0+4iNM9nE/xVWCm6+rofpVAbhOwXU/L8IuKlkRLNApeO83fcIpD/t22a1hTMGpLHYH///r87KoDmQkCkmncd8MNlaKRS2W+CsbUTUndkxLITAI0ErG2ZT/cYflHiSm4+6fVYpmZV2v9jIpepMwSyyWQyB4bZMxlhvhW8e8hQzIoKpmkqjiRjZBP/osgMiOwYlri0oo55msjLhOvWYdTmxJQAkrgUgQqcJ9NC6LtdkqhyN81TKJHC6KxJtqLehGtymTKSgH5x4dW3wJJkXhNlVv2lyOGsRR/MbUpASWgBECAFst+WCgpJgfwq4nrXojMQIbc4OtFWr8EAsYFFskcEjVGg3yfYYLMSmJlpbgvgiWTFk2KTUt0WpZXS0xiMSITAhNmSyM4sUaOIm1KQAnkCIE8JAGjWOQ9N8PBzGusKQ578dCWvydswajhJms7Kf7muiy0QK6WgGxCKY2rKl1yNZaNcFPVpgSUgBJYKgGWV6C1kuKSFst+syyt5MhSj6H9lMB8BJiFmBZL1pWkuLRrXmYiLZYwscWksWJSYFJoQlzyGUwesgIxTT5vFkcSGRCZcZmiU5sSUALZS4Dfd0ssOi2x6BVh/USGjpgQEv7tZG4CLKwVrW0tCMSR2duJxcrw7XHGTYkpRup9aHeeVKGiRKqbI46W6p1yf3Rh/XQaLZC74JpKKyOtjfSn1qYElIASSCUB1rGklZIusEziYwvMVB5D96UE5hKgGAvgoQbFJe7LEsl7kIs1LX+pU8efN5msuVYClzXWY2OOAb6m6OR3ydRh4xoi0whMrFnHVZsSUAKZQ8BYFBNC0bYu0vvAzopuhCJ+MdEDQdsaEIDc8SColAKRQtENXUhrMJ7loRza/OP54K4cF5B82rGvAqKxwkqEw2QB2pSAElACq0mAiVIoJHuM+6tIzxRcYvE+w7wRVxOJHmuVCAQhtphbguKSNc8CEJjZMu9KE7XabIFZagp+04rhNEW9rXptVoFv+7W6lq/SxNLD5CQBxkRTKNLt1LYuluM7OWNVNELRyn6utWjXZoq4HJZVkUnSjGUROoiVnRYSiguNMusEZOv45VsgOcGvhYXx2iqXXAGLozYloASUQCYSoJDspahE5aJevO7Gok0JpJsAb+woJC1BmV2ikmz4HNgSlbOLZbl0mIyxxnLJdP6wVtLiwffM2Jjp1th0X3fdvxJYDgF6AVAkJgtGfvdmspfj+0WxyPfaVp8Af9fZbqdc06LogeRJldNpVgrIP1mBCyu4yR6IxeurXXJlpdsob21KQAkogWwiQMsQLZO9U1ZCAQrMPghMzdeTTVcxO8fKZFEXiUpYLrPxcYYXT9tLEF9ZglT/rH9ZgRpxFJdM/c8yJCO0WNIdljGXeM0sj2opyc45q6NOHQF+R+h6WkU31ESSGyazmcLvAWYnt4Uia8NqW30CFIuWQIxbayMY0zuOD8GFtSKbYiBbx2OyHAHJSX9bnUturXObp4/alIASUALriYApL0Ixmcj+2oPEPRSVa1k/cD3x1XNZmADvFSkq6f5KSyWT9UTi2ft3lvcIvGcohctdKQQlSwXwMz6gSRaUpq4cxOWk3izr12MdErBjFLlmgptKPGQZw3y33VD5EJN/c/TBytpc/LlikYnGTKziKg/ng7s8UpltAvJPn1+8jAddUykc9yO+UZsSUAJKINcIMOsrhSRLilBU0gVWi7rn2ixY/fPlgwsjKvFkwyTtQc3KcLYEVS6Ai6VIaKE0wtIWmYjxojWTFkpaKq1i5QkLptahW/2Jp0dcNgF65hmBiOynViZUa20JRYhE3GpzzYyo6uWybLwp2YBxiUxuw9A7xinmcc0LlwGNApLuy6luacvCSgvkQgKS5tqbat1yO4RjXUHqTyrVkHR/SkAJKIHVIsB7eArKLri/dkFQdk9abnralEC6CXDuTRsxaa2nITDXw8MMJqAwghJi0haWLHZOq6UpO5KIrbTr1rHYuTYlsBYErPqKFwvGYsxTWyBaiW2w6Bxdi8tjjknVwhhFapk8JALzINkNS2Zkhlx8KZb/RQtktgnIP5tjgWS5jTvq3XJzrUsKNIvqmk1+PbASUALZRWAKd/HdEJRcuhJJehjrpk0JpJuASdSD+Ckm6qGgpPvrepJXtqBkVthy3GTxPoUusbRWslwBXWApKLlo3Fi6Z1tu7T8fIsSurWi5oTqS6itaFkVaGflgQ9vaEIDzQiJO0SqbQTdUfpZNLasFZKPfKa9pcKNmo7qpZtOk07EqASWQuQTo+toF6yTdXikq+WRamxJINwFaKVmf0rZQcr0e3ebKICQpJu2F7+Eda27mjaA0iXusmngaY5buWZf9+4ehSqpNchuH1CAejXVTC9yJeEX8DrfjFsc0XnfNLjYti3Q9pcu7leAG1sYsE4vzwctKF9Yvnw7LG5vcclWlCsc1+0bogZWAEsgJAiw8z/IhFJN0f+VrfqZNCaSbAGMnp6OOi8qJpPuYa7F/3lBaFsqLxSW9AYZMbGVCXNJqpOVG1uISZcwxOUeqfZZgrIZgLIFg7MNDPia2YYhCP0o+Ta4H//CMIb68gTBmkSLRrrHoRb1Fl3N9PoT9rZ1Z5sJKVw8/I0m1KQEloASUwJoQoKWEQtJ2fe3Hk25tSiDdBDjLgiY5DxP1OGCxhJUODzPW6+wrREiOEZZIbjIrLp0mtpLfQSMsE6/VDTbds2/198+QLApFSyxa63HcA1MkWmLRmgfa1ogACsfS9dS2KjLRjQsKkiIyF9pvZpuAzIWLoueoBJSAEsgmArSUsCZlO1xfuybj0om1PgTPpiuYvWOl6yvvoVlGxErU44CoXN831XR7NQusURXmtRMxbiId+N4xrtkkQ8FCa6W27CBAl0bjigqror124tGIsS6yNJNZ6+/VtbyajFGkYPQaN1Sr3mKuiMX5uKuAXMvZqMdWAkpACaxDAryp78XNTgfEpFkgLmkp0qYEVoNADJaBICyUdOWbgphkWZH13uyMsLRSmcQpEJZWlk0rs6ZJnKKiMmOmAZMsVcGqWI3rxDXf06Jol19SV9S1vVQ0InpoXUQmVEs0WtZFbbMEPmAskKlnkrYyHnrxlIASUAJKILsI0A7Cp+i0THYgjrJ9grFtah3JrquYvaONQ1BOw+11CkIyVwQlrxYtJrRQzhaEh6j0sLbfrKikPFUGuQAAIABJREFUuBxRN8i0Tm5ah6uRibcKZTRsCyMfblhi0Voz2Y22tSPgglA0lkWKRSws6KDFAC99PVRArt181SMrASWgBHKWAGN3KCg7pyzXuzF1t8vZubDaJx6Fa2Ag4jBiksKS7q+50igqTYkHY6Xka4fJ3GmXdjBiBovWiF35jKiiWDTWRQpGh9DFfxLzzE5yw4Q3Wi5p5XxTsSUt9iYzKpLc5MEdVa2Ly6eqAnL5zHQLJaAElIASSDEBCshOWCc7jdtrTJNDpJiv7m5hAtGEhZL1KCkqcy3LMK0tRlAmXF/52o8PaZ00BeYTLrCj+pDnJZOIiY5oWWRGVCt20WGYMWbRsi7GkPhGv31rScC4o0IwsuZ9HuqeUDA61B31si+JCsjLRqg7UAJKQAkogVQTYDIQisnOhOsrXWBzx06Uapq6v+UQiDHTK5Lx0M2aiXlYn5JxvbnUZkSlcYG1LJaFrC+YEJSmviC+k6M5VF+QmsN2RaVgrIKFUYRlNKyMqEYwggueR2hbQwJ0PbVqLlrCkTGMqY/UW8MTzJBDv3+HxkBmyKXQYSgBJaAElMBCBJiEpxPJeGilZD1Kur9qUwKrQoCZXjHdpqMxk5CHSy66ILpxM16JbCK2+yutb8wGaxerp4gagJiiu+Z6aHTtpUWxCudI6yLP+6KsqDjXqXVyrtl8vezsqBSMFI5a6W91ruYHICDLNYnO6sDWoygBJaAElEBqCLBMCEuHGCslBSVeR1RTpgau7mVRAhFjpYSYhHviNF/nQKbX+aDQwpOcpIdxlYwno5AcCCYS9uB1pvOhCDFWRVN30SqpEY4jMyqySduika682taeALxQxYs5ZqyMiGOktVzb6hOgBZIPVVLdNAtrqonq/pSAElACSmBBAnQb442elZjHWmf6TatezvVDwJQOSbi9MtsrE/PkqiujDzf2FRBhtFZacZUizFOULCgpxtbSilsMM1U1rYsYH91Si/OsTNFGLCZcUvX3R2Z8PykQWXPRcktFwhsWzdS25gTev10F5JpfBB2AElACSkAJpJ7AbKZXlA6BpXIyh+K1Uk9T97gcArRVUUQGUI+SyXkYT5lrcZTJvBg/OddSSfdPO/urXVokXYzoalsLwVgDwViDNa/HECykJnaR9THVuric6Z3WvnSVZt1Fxi6iPCYEY1oPpztfIYEPQECqC+sK4elmSkAJKAElkD0ExiAgaZnsQukQrikwtSmB1SJg4ihN2RAr22u6xNJqnc/lHqcE6qDClBKBpTJRUoTlQ2YtlRR5K/uOUqzaYpGCkWK1BxbGXrik9mJNUa8tMwiYRDdGNCJ+EWsVjJlxXRYbxW+oBXIxRPpzJaAElIASWI8EmGEzOSkPsyiu7HZ1PdLRc0o3ASaGgp6xLJQI4I0i5i7XWxlcSY2gTJQVKYPIHIDyHgzQBZZJepD5dZ5yIhSJycsI+lqC0VpCGh+dMVOLSW5MDcZEplT1SM2YS7OsgaiAXBYu7awElIASUALrlQBjsrqQjIdZXrmwHqU2JbBaBDj/LDFpJehZyxjB1TrnxY7D0hmVcD+tMOVEHFJAV1j4NwaQETeG4gx0cSyEIunG99aIRQhNWhkZc6lt7QnYNRhpYTQuqVirR+raX5dUjOB9aoFMBUbdhxJQAkpACaw3ArwJ5c1oF+Inu3Bz2gVBqZaM9XaVM/d8KCBNplcIyikk6AnnqCqi6GDCmxpkSaWVke6ujGdmllRar3ywZrFuLF1fGdPIRWMa125eG7Fou6Ti2qhdfe2uRTqPrAIynXR130pACSgBJbBuCNCoQRc6K47Scn+ltUibElgNApxqFJN0ew1EHMj6uj7nHgVhsmD0Iw2niV3Ed49WRn4H57YSuL5WwfXVKsPhED8slUZQYrt+U05EszKnY47SQmwLxjynEzGMcRWM6QCdgftUAZmBF0WHpASUgBJQAtlBgLFWrEHJxDx0f50vPis7zkRHmW0EqB9NDUom5oGFMsjSIdl2EhgvxR6tixSN1Sj/wZIN3Xg4w5hHCsbheWIeFztNln6gy6stKPmaMacUn/3YL0t1MAurtuURMIJxJoYRgtGRjTNueeesvecn8N5tWsZD54YSUAJKQAkogZQQmIBrnR1DSWE5OI+1JCUH0p0ogXkI0CI+DTHJTK8BiMtMrEVZ4pkVjHRJ5RhpXWQSK1oax8LpubRFiJWsYn1KWirhBsvSHrbLqyUsrfhTbbME6CJsajDCsuhBelQVjDo7bAIqIHUuKAEloASUgBJIEwHeyDPBhxGViKXsheUjE2/q03T6uts1JEApxNIhtFAaSyXm4lp4vZZDrNVAtFluqRC3EGlGMCLhTR8E4yTGtxaN4ogJemiltK2V5ENRadel5OtcarTcUjDSFZVJb/hemxKYj8B71AKpE0MJKAEloASUwOoQoIGjOxFDSbdXWlw02+bqsNejCJJAMcOrJeLSlem1GoLMcke1BOMYXFAtwWi5pAYzuAYjM7pWmYyvsy6wFJF0qaUrLa2kFOLrpbkTyW7yaGGEcIRm1KYElkTgPdvcUoHveKqbI46W6p3q/pSAElACSkAJrCcC/ENJN1feWLNuHZeVFk9fT1z0XFaHABO7UkjSdZPWSsYJLufmjVa8miTBSNFoxy5SeFE4osRlVjdaJ1lGpBZimC6wIQhwWk5pQeX3djJL3F6tkhoUik5YGWFhxMXTGoxZPTXXdPDv3qoCck0vgB5cCSgBJaAElEAyAVpoaJm0CqEL1ppBUmfI6hDgo/8AVKURlZiHnIvJgpIWKyMYE9bFcggr27JI61wfEtSsd/NBCbLIMIaS1lVaWvmPgtJ2y82URFoUjHbtRQ+uG4yrKhhX52uUE0dRAZkTl1lPUgkoASWgBLKZwAjc53rgRsebVK5p5VnvN+rZfL3Wy9jp0uhH0ptiKJASiKYCltRATG+viV+05mGut4JEFllbVOajDImJ70y47a5WIi1oRFgXLdFIscjyGlpTI9dnZ/rOXwVk+tjqnpWAElACSkAJpIUA3QJ5g0rrpGWlRLH5LHGlSwsQ3WlKCDAOrowZSmFlK0NtRR8E4zBEIuP/hpGldAxZhhlHGYzOZnrVGN6L0VO4mYRBpi6lSCk48rvanxDdqbLSulFCwyS8gWD1oL4GxT7LbGhTAqtB4N1b3FKuMZCrgVqPoQSUgBJQAkogfQTGcXPPmCxah3pgJWIMGmPctCmBhQjQWkWhaAQjhKMXgsSIxZBAMMZkfAklNfgwI5jI8krX1+XGUa73q5McJ8oEPRSXpmxIIka0H99ZfHUv2bgP26rooYURIlW14nqfOZl9fiogM/v66OiUgBJQAkpACayIAEsS8EaV8ZQUlRSXdIXVlrsEvDOCEaIRFjKKEtu6SME4kaKSGsxUGsTTC8ZR8rXOuovnHBPzmGy1ZhHD3XZ57cPDHz74MUKRwlHLaeTuFzaDz/xdaoHM4KujQ1MCSkAJKAElkEICdoIeiknGaXVDXGZyWYUUnnpO7orulBUQisWIY6RooZtjskvqamUQDdPtFdlLQ1BGZo33a1GTMhMnAa8Ja1Eyy2uNz4nalGIEJLMxD+GBD9dTKRL2mXj+OqbsJKACMjuvm45aCSgBJaAElEBKCJg6fQnXV2aTVNfXlGBdk52w8Dszo3Ipw0JXRwqQQSyjcEvNpDhZuroyBw/jKYMx1kN1rHtL5WwpDYfwWtGFmLlu5rZC/LAcQtJcR7gYU1DSnZjXcQixqKsl/NdkEutBs4LAu7a6zPxMddM6kKkmqvtTAkpACSgBJbAKBJJdX+1ad+r6ugrgV3AIxsYxfpHJLMqxZkZQY7kyiW/gGrlYcN0KjpmuTTjvOFxaxFmTkussGv68WNyQxG4Ts+gwWVEpGlfSmNmVtShZuL0cgpJWy0EISRWUK6Gp26SCwLshIPmQKtVNBWSqier+lIASUAJKQAmsEQHezPchQ0qvKSVi1alkbJu21SdgJ7wph2tqCVxTZwRjIkvq6o8ofUekqAzGLddXO0FPpiYbpiWRdTLtMhqMX0xXVtT5BSUtzZaoVJfX9M1J3bNFQC2QOhOUgBJQAkpACSiBZRNg1lerFqBVE5CiMgTLkbbUEmDherox2q6pI7AsDsFER1fGXLQMRykojYWS8ZSWpXK1px3tLhSLLJ9hldGwrIJr1fJx8IqEyyvXtEzb1kkVlGt1Vdb3cd+pLqzr+wLr2SkBJaAElIASWC0CrBNoZX4VE0vJmEoVlcujnxz/VgRlQn62YGQCHM1o+lKeEYhKS0yiTmXCBTaVnCgO6YZqZUW1Xks8lUdY3hxZrPf8gtIWlWqhXIyf/vzSBGgBf9c2t/iwTnVTF9ZUE9X9KQEloASUgBLIQgKjSNJjF1K3RaUWn5+9kCytYSdMYZwbXTSHIL4tC5LW8lzplOccsy2UrF6z1GzDdDtl8iFjXXTGzZp6MZubEZQoF1JBSzbiKJ2oIsn5Zc8xdXnN5qu7emPfWOiQveUO2VrsTJvFXQXk6l1PPZISUAJKQAkogawiQNdLFlDvN+6vMWO1zBVRSTFCoWiJRqdxhbTjGLleqtDJqgueIYMNIdNrIEqruFVKhGuPAyIRF8UNa4qbojHLxeJSUJsYykRCHq75z87WO4jvIut3alMCJODFXLmizCl7yqzszuluKiDTTVj3rwSUgBJQAkpgHRFgQXuKSsZU9iNjCq2V60VUmkypifIa/qTEN0OIZ5zM9lSjWTIHeetL8e6ESKRLKhd+xhIZEVgreRlYrzIMd9j03yZnFrS5SXl4/pybFJO0UqqgzKzrtRqj2VDgkCtKHbIb4nE1mwrI1aStx1ICSkAJKAElsA4J0FJJ6yQtlRSU/VkSU8nYxeTEN6Oo4WdbGenSqy39BHjb68L/KBSt13TcXJw9M78yUQ/FJIUldJTAaJlTbT5Bye+fEZX4LjLWVNv6I0Br465Sl+wpFamEZXotmgrItaCux1QCSkAJKAElsM4JMFEPb2YHUE7EiEpYK9e6pIh9w21bGTmeZLdUvd1O76S0BCIsi1jTymisiym8/2W+HCbqodsr1+FYzIjMXGn2/K6CqGCWV8aWUkjy4Q4Xnd/ZPRPqYW3cDWvjzhLLpX4tmwrItaSvx1YCSkAJKAElkEMEJhLZXy33V+umdjKNBQNZEJ7JSIxghHsqxYolGK01rVfa0kOAss1yQWVym7gRjmsh5SgqjZUSQtKISpgpo2sykvRwvtRei+CGXYm5z/jJSgjKYVgm+Z2juyvLzGjLfAJ5EIo7Sq3Yxuo1sjbOR0kFZObPHR2hElACSkAJKIF1S4BxW3R55Y1tH4Ud1rRerrSVmjhGKwFOPhTkSCJLKt36ptMoVlc63vWwnXE/tYUiToivU2lZTDUjy1JJYcmFwjI3sujyQQqFJL8bjPG1rZMUlJORVFPW/a2UAF1UNxU5ZUuRmEyqmdhUQGbiVdExKQEloASUgBLIYQJWTUVYSoy1xKqLx9fz6b+L4sBwczyBOEaKUW4/htfaUkfATnAzk9wm4YaauiOs3Z74yCKChxkUk5G401pjHq78UcbanctSjkzrPN1cjXXSlAxJCErzXUNMqVrnl4IxZX34e4xisaXIIU3+zC9JowIyZZded6QElIASUAJKQAmkkwAT21BMUhhSzNC9i6KSIpOWywH8TO97U3MFGKfoYHIbrNMRr5iaUaZ5LyZRj7XQKG7cYPFmPVbPoIChkLRcXsXEK/OhDd3N+Z2j1VZbagn4kcRra7HDiEbWbsympgIym66WjlUJKAEloASUgBK4iACtlXYZg2RrpSagXNpESbYqzrihZte97NJONIW9bBdYU1okKcZyPWmsYogbCkkjKGGpZNywcXmFmNQMxSufTHSxp2jcAtFY68veL5oKyJXPAd1SCSgBJaAElIASyFACtrXSWCcTSXNy/cbXqq+YSGwD50wrsc16kj1rOxlp/bZcYJkBFpZLDIdusOuhMW6SQpKCshDikkLSTsgzpfGTl7zEFIq0MlI0Mg51PTQVkOvhKuo5KAEloASUgBJQAosS4M38ENxg6e7KjJR0zeNNcHAd+iSinOKs+ynI8P36uHVd9DJnVAerXuWssIwwIyxlexbrdhM/mcjsSmHJeWW+Swl3V4rnXG7kQ5dUxjJSNNJVdb01FZDr7Yrq+SgBJaAElIASUALLIjANCwpvgE2JDwjL4USpg2xwg6VF0cEyGbiNN9bFhFBcf7esy7qkGd+Zc8uyWCZiK1GzkpbLbNSVPsRPUkhWGpdXp0zh5Pqmre8Sv1O50Hj+FIxNEI4bsFBEruemAnI9X109NyWgBJSAElACSmBFBHjbO0Zr5UzdSOtmmG6wa3JLTHGIIzNO0aqtaLmjZqfkWNElyYmNaLwzSXvoApsQmLbYzBYAxSgRQlfNGrhulsD6xpqvpu4rvj9MzrMemgcPapr8TghGkWasWXMzl5oKyFy62nquSkAJKAEloASUwGURoNWIdSopJEdhYRlFRlj79cRl1K+0B0XDBWsoztRWxHuXM27cBNe5UeOyrst639iUGYGopMXSjq3k60zPOsx5zNqTzPBalW+VRzFiEqVCaPXPlsaHNXUQxHRNbcRCcczPcrWpgMzVK6/nrQSUgBJQAkpACfw/9t70WY8ju9PLu2IHARDct2avUndLavVImh6NFtsxMw7bHxyOCX+w/zpHODwTtiMcDtsh2+OxPJrRSKOQQlKzpWZ3szcSJEgQAEEsF8tdnVnvLdxCMjPPOVlV7/rcFgTivlWZJ59z8uT5vVnLoATCTlHYtUyJy53ESywnD7Tx4tC/L2Pyugx/KeoKF6WDOmNFGpvsWK75P/71ImHH8tC/auTosPndPP6E+wGDoHzBC8rL2+GprpMnu4Z7keftYTzhstQ3/WWpb5xdc6970Rh2HfmZEEBAEgkQgAAEIAABCEBgZAKtuLzvdyzDDuaOv+8y7Fg+8P9+mBCXI5tD8ytAYO9YWIady8muZRCZ8yMsgyVBSDb3Tvq/w4OFgpAMojLsUk7750VvQ3hi6itnw0Nw1t25zWlbsDj9ISAXx1dYCgEIQAACEIDAEhII4nLHi8kgLhtR2RGXD7y4nPfLFJfQJUs9pPbS1+Zy2HBZrL84OuxgzjrOznrB1gjK4wfyhFfwtJe7pnbw+zjpOf8+xiAWX/LiNVyOGsTjJjuMaqQISDUqDoQABCAAAQhAAALTJxB2KMNO5f2n4nIiNMO/V/2VCdP3xvL22LxyxA8vfKHRCMv2FSRhyNPfEGx2JdvLXcPDoyZi8rDZobSI3Qv+stkgEF/wYjGIxvDnVLhmnJ9qAgjIanScCAEIQAACEIAABGZLYNdX/CfCMtxHtuYvjz0RnLO1jt6XhcDkHstwf+WxwPQDC5fGWoRcHxbhVSHdy13vhHsnj5/uGnbs25/z/mmoLx2LxbCzGP6Ec/kZlgACclietAYBCEAAAhCAAATmhkB4x2W4DHbn+PLYnQMvMI93MsPf/ECgD4EgIMODfNr7LCevHJk80GfM+y2v+AfxfPnCun8yqmvuVQyXn57zL188jVjs4071uQhINSoOhAAEIAABCEAAAstFIFwKGx7oE8Tkjt+9fOR3NB95wRmeiPnIq4AnS/LevuXy2uKM5kRMBqG51uxYtk+MPfQ7mpqvMMI7JYNgDE9Ffd7/Hf47/I6f2RFAQM6OPT1DAAIQgAAEIACBuScQBGa4DzPsZgZx+cjvYgZxGf4dhGb4LOw48QMBK4Hw5NUgKM/6+xTDDmJ4zce5zSP3nP/7on/NR7gPkp/5I4CA7PhkLby51/BzFKJ+hX9aXikOpc9WGBlDhwAEIDCXBELOXvU1bS4ds0BGhYf5tKLycdjFbHYvT4TmE//540Z8LtCgFtTU//YrX3z/xL/4WedGQWFc7fmWc+ImYxv+51/su7NeIIbLTcNDbYJIDH+HexYv+r/jGlyTj6g1ZxegCMgEeykgpc9n587p9tyd7N2Jnvv9dK2jNwhAAAIQiAnkvijVFGvQhMBQBMJlsUFgBqH52Ouax+G/D9eav8Ou5q4Xm0/8f8/bi+WHGv+Y7fw3x+LxXx4Lxvbfoc/2d7n+u8dqjm/b2fL3HwZxeMaLw7CL+DsvpN+HkcszcV2tqbM1x4zJedXbRkBWCMhwCt/WTsCVdm0pSFY9vTB+CEBgXgiQq+fFE9hhJRB2NoOYDKIz7GKGv4PQ3PWCs/3v9vfhuFV+rUlOLEoiMhaOrY/+rw8PmtddnPZ68NRGePXFUfOQmtPNf0/+Dv/2fz396dbHqbwT14apTQdpIwLxaJ1Fwx+PgERADh9VtAgBCEAAAnNFgC8958odGDMygckTQCfvMmwf2PLs744/7zzQpTnWP+Qle27T1smf/fCk0c7vRh6S2HwsAv+PDw4aYReeTvpPXzt5NOnf3j50m2tHbtv/fssf8LZ/kmnux7oRkMoz0qWpCEjRtXN5AAKyUkDOpTcxCgIQgAAEIBARQDwSEhCYDoEgMMPjMcJrLcLTRk/++6h52uizv5t8bv4JotD/mYjDtcnf/k8Qg92f3K1F4RjpUtK2HauATI1laAHJ7qM5YkY5AQE5oIDUbNWH7rQP6yk9nEabJOLhSclAMwbpHhpNG5po1nKKWVjOK11KkUqy8z72LotaP1iSfcqPLVNN/xZf5WIm9GdpRzOvSgtvvLDmxjlErEjjkuZzaZ5JbZcKCMm31s8l3tpipxQj1rkh8enDXrMO9G2/HW9XPEp+Kdkl5UpLvsytS9JORGrdS53THXturRzbB9b4kfJFbkzdeSr1WcrXpfY1ObOUa0o5us96oYnJblxq4r9PbaIdi7TGamxIHVNqV9un9jiLjaU5Gs/DFMPU+jBUfrSMg2OfJYCATEREG+yWAO0u0nEiLhU/lolh6SM1Bmlclva7k760uFgY5iZnyW7ps9wCk7M5dbx1fBJnSxKSxpcq2lrfWMaeKjZTPo7t0f47Z2eNrRIT67jjuM+1L/Vb8sVQnw0ZW1qfx/FqyRNWZpa2u3ZpfThUvA3ph5pcbc0hbQFvmRuS76xtada6bp8an7bH5BiW+tTmrr5rmNW/2tiS/FObcyx+HWo+aWomTTxo2ymtR9a5ZeWcy3F94ywWYrFdbby049N+KdfXrm6/mj4RkJYInO2xCMgBBGSfRK5ZVGvEmrUIrhlDzTk14V7bj6UYnQavaY29D6/UYlhb1GkW8zEKEEsBlIqR3HwbmmtpXlvjsSa2agRkDYPSWIbIf6kYquFnPUdb6Eu+sfYrtZcS/KWi0dp/bQxofW2Jy9L8lb740wiSXPsWHwzJt9tvjR9qco6m/rDm3CFE1xhjsfhVwyUn4iy8LDaVROIsBGTcpyUPpeJ7qJxrYcqxeQIIyIEEpOWbFcsCmTs2tZB0k1XNomUdg9RHbpGwTsg+C6U2UUtj0bYjLSrTGHup6OkmdG1BV8u/G7ulgkEq9HIFsWUXOdW/htOYjHK+qC2MrLE1jTzUHUucn7S7/bk24hyo8ZXG57Mq+iw5xuJrqeiy5IQ+bWn8k5rr8Y5E99/aHKDNRUOtWan1WetfiXHfsWi/0JFqjFJtUrtm5ESDVJto2c56fbbWGZZ5HsdF++/Ujl4pzrVCU2tbSkRK/oxtL60BQ9urHRfH+dvxvCNrbuFdanbaBK5NRtqE3Se5xOdavr3RjFfbXlugadrUBlGfxciysOSESk585JLwLMeu6VvrS41/NP2V5kmuoJ+Gz1MLWzxmbdFrtVeaJ31ygcZvteJLKrAlu1OFQd882p4v+UoTq9q5oWlL6wdtn9r2cnmstNRrbdCMWyMCNO3Efk2tcaUvn0q8rF9a1bLPxbY1X6T6r21D62ttHKVy+Bi2WfxZ27/Vz0P0012HhirHrWtbvB50/z2ETSl7rO1q4labV6x+5vg0AQRkgoslCDXHlooqqeipLa5yCaR24dRO3ty3xX0mYG2Sti5srY3d/rQFcWp81gQ5RJFQG4+a86z2pRYl7a7TNHyeio9SnNYuyqXC1zrOWj9J4xorD2lioDbHxW1LY9CwK+W5mOEQ87s79rHbrxWQ1tyWYyj5JxejlrUsFp2WdUcTH5b24vVE61/teK25I7W+lX4X26utY6T5bM2j1jxdmlPTEEZWP4d5MVbspfJv+J0mF7TnjpXnLO1KeTm1y2ppv2Zecw47kMkYsExmzbHaxCuJFc2klwScRghqhUIstGoLBGki9lkoLTuQFja1Nklj1S7auUW6Nh4152njQioEuzGai+lavqliQzv/JN/0saldtGP7NNxTBdeQi6PWJout0s6QZV5qilzNGGrt75OXpZgqFdsae/u0nyoupRyusSmXR6W2pfwSrze5QrhGcEiiR8NZm/ekeNauQ0PkI8kWKUZabpb5bLW7xp/WPmr9W9OP1r+1NpXmkUYUxuvNUGtNn3ZLzLp5oNvHUHYP6Ydla4sdyIRHNYtk38RrLXRzi2XODkti04xXO4EtXLSTyTKWeMHTLmzWIrHWJu2YNRxrF6Ka83KLuCZ2SjE6awEpzStNASUVn6VFTeIXfy4dXxNffeeIhlE3fmrir8RYm0s17Ky2adqUfDJ2LtHYqB13TVta/8ScpNi35uw+fpDOLX1u9a92XNZ2S2tKjV+77WlziDZX1nzZoMlDUv9WP1t9oPWt1Q7p+NIalJt37e+HEmJdG4ZYd1NjsoxTYsbnMgEEZIKRJpnGybg0IXILqDbpaiZF3IclsdW0LyViC0MpTC1jiRcRK+O+x0tcpLFKRZS0SPb1ZS6OUzFcM1aNfVK7UjwM4cPWBm0hI9lU4mrJHUPOq9QYS+w1vtPkutqFvxSDGp/3sb/Wf5r5Xhs7mrbjdar0hY2GoTQ3c/NG23bJ3hQn7e+kdUEzLgtvKU9bx5myrzZuSswsuag7Bot/rXZLOS+Xc8acs5p5ZYlNaYy1sdeNm5KxaQogAAAgAElEQVRvU/Ha/q50NUmN37V2SHPSuo6MybiPfxb5XARkwnvWQJOO14o7a2ItLYrWtqxj0E7uIb69so6lZmHL9WH9vcTFmixqxl7jy9JCkyvca8aqKeKldiUmNYua5hyp35qCxdqm5FtLfI0R26lcpy1ApLFZCsWasaXET59Y1PrCGgPadvuImNK4Lfb28UM8n4YoyC2213BOnWPtU8vM2q4kemrm39BzRjv2PmORxmnxu9UH1vFZbCnFXo1oywnI7hqem6PxuaVzSmPU8O3akKsvavvvy3/Zz0dAJjxck2BKiSFVnGqLKk0RMERhJRUMVntrGOYmmyaJtPZ1j63hUkpG3fYsNvVJIrX9WOIxFWOxzTWXmpb8KX2xYBl3rc+7MZ+yVSMqpUKmNK+kOZda9IeeV9Z5Ldms3bHNtWON29Qc78PcwmMoX0yrqKxhmys8tW0N7R/tnIgLxu78HjKXaXK71b+p47W/GzMf5ea2ZZ3tMzdzrC1zVupf409NTSblN22dYbUn9n/7b2m9LdUAuXUw1XZp3llt0eTX+BhprlltqOW/KuchIDuezgW/dvKlzk8lXW1wlRJjbkHsO4GlMXQTo8UGLcNSIouLB2msGvalY8Jn3T7if2sT6LTGLiX6XDEYx2M85lS89pkruaKyNrYscZhjEI9Hih3N59JcGjp+tXlF6jduZ4g8ZIlNiVsuTkrjt/SfK8JS7dfM7Wm1r523GjapeVPyU22MpXKPlGtK+ao0ryU/9PGtNkalPJLKbSUe0tyRPtfk4PgYzRiGWjslf0rjkz7vk0MlDu3nqTFo1lyNbbXtaOZryX6pbtPWHvGc1MxBKSZSMa1pV8N71Y9BQE4xAnLfjuQKeIJ8is6hq6kRKAnIqRmxwh0tQx5ahjEscwjin2X2LmODgH+Fw9pag2GR6tRFtHmeYw0BOUXvWApny7FTHAJdQaAXAeK6F75BTrb4wHLsIMYpG7HYZTlW2T2HCQQszC3HAh4CEJgPAos4bxfR5vnwdtoKBOQUvWMJXsuxUxwCXUGgmgDf/lWjG/RES26xHDuokQiUaeIcvC9L3FiOHdxQGoQABMwEFnEtX0SbzY6Z8gkIyCkDpzsIrBIBzf0Jq8SDsUIAAhCAAAQWlcAifuGziDYvQnwgIBfBS9gIgQUl0BWQi3SvxILixmwIQAACEIAABCAwOgEE5OiI6QACEIAABCAAAQhAAAIQgMByEEBALocfGQUEIAABCEAAAhCAAAQgAIHRCSAgR0dMBxCAAAQgAAEIQAACEIAABJaDAAJyOfzIKCAAAQhAAAIQgAAEIAABCIxOAAE5OmI6gAAEIAABCEAAAhCAAAQgsBwEEJDL4UdGAQEIQAACEIAABCAAAQhAYHQCCMjREdMBBCAAAQhAAAIQgAAEIACB5SCAgFwOPzIKCIxOgJfxjo6YDiAAAQhAAAIQgMDcE0BAKlzUvgw99yL07svSpeZKL1OX+sm1Xdu/dJ72xe+1L4sfqn+JOZ/bCOT8oo0HW2/y0an4qo05uTeOgAAEIAABCEAAAhAoEUBAFujEhXRfAak931qoS0KsHWK3Xc05GrGbalsz5fr2r+mDY2wEJJ9Y49LWe/5oBORQJGkHAhCAAAQgAAEI9CeAgEwwtO7ASIV3TmRZ+8m5u6Z/6RyteKwVFX367x/2tJAiUPJJrZ+HIj3UXBnKHtqBAAQgAAEIQAACq0oAARl53lpEay47TR1j7UcSjxrBF+9A1oiCoS4d5H66+Uo5mjieL4uxBgIQgAAEIAABCEBgFgQQkAXqmktYJSGkKcw1/ZQEJOJxFlNnufqU4ni5RstoIAABCEAAAhCAAARqCSAgewpICfzYArKm/5rLAfuI3NjGmv5T45Qug23P0dz7qRHhsQ3xOSl7anZ5235y7ZV8Ie1s585tBaR1DDU+yI1PwzOcG44bKoak+cPnEIAABCAAAQhAAALPEkBAIiC/QCAleoa6dDV0JokOrejq7ppJwqg7yBoxLJ0T85GO1yaioURkSpy1v0uJx1ikSQK7JNI18ZSLL4tY1saNlj3HQQACEIAABCAAAQh8kQACckQBqdl9TAmqoQrhVP+SeGtxaHbtuui0Ntf0n3PRvAhIjfjR8onHqhVQ0u6dJCBzvtR8cdD1gyaeJV5aMTqUSGdhgAAEIAABCEAAAhDQE0BArpiATA1XuhywtLtXIyIlkZQSsVJIW8SE5di23xoGGvHVZ1xacRnztAg+Dauh2kvx0nIPY6wV6ZIP+BwCEIAABCAAAQhA4IQAAnJkAakpajVFek3QxoW91Ia2WNfuEEn9SUJSw04SeBrBrOmnho11/FZbpbgp2az1odRHsBkBOYSnaQMCEIAABCAAAQgsBgEE5EgCUnv5aluAd83QCBopvCz9d9uy7AKNYXvtrp1G6OTEZoql9pJQS7+Sz8YWkG372rFp/dtHQOaYdO/PjOdG29/Y7Gv8xTkQgAAEIAABCEBg2QkgIBGQXyAQi0/LpZKzEr8WMVGzm1hzzhDJoy/7+Pxg0zwJSCleUuNHQA4RWbQBAQhAAAIQgAAE6gggIEcQkNbdP4v40bjZ2n/c5qoKyNKOGwJyEiW5J6oOeUlsNx5LAnjoeaOZWxwDAQhAAAIQgAAEVp0AAnLFBKTmEtGUAM2dp9khy4mL3O5TjQC2iAmNzW1YlC6lTAnOnMhq27OOrcbW3BcCJdu0/u22Hb8GJB5jzFDLq3tJLAJy1Zcoxg8BCEAAAhCAwLwRQECusIDMCYr4nra48NcIwj47dqn+pYkzKwEpiaKuYLTYaBVj0nsaU2Kuy1QjIEMfqeNif0njlETxWLuZUgzxOQQgAAEIQAACEICATAABObCAtO4wpQSIdF9Yya1S/6UdndYWaWewKzxz/WkFZCxia8SjlaHWNq2QyYnIWLRJwirl15y/rG1JcZH6kiAnFrvjkr5sSH1JkRpTTuBKYrPLLOWvPnNJTp8cAQEIQAACEIAABFaPAAIy8nmpuM0Vud0mNIW6JDg0/eRCVdO/pYCP+5EEaHu8pfDPiQDtdMyNJ3e/nqbdknisETsxF62wSXG0isc23jR9avyb260sxbXGF9LDfWLhmvJjfMmxZsyaeOAYCEAAAhCAAAQgAIEJAQQkkTAqAY2gHdWABW+8Riymhly7s7vg+DAfAhCAAAQgAAEIQGBgAgjIgYHS3LMEEC79IqJGQMaiHR/08wFnQwACEIAABCAAAQicEEBAEg2jEWD3sT9aq4DMXfLKpZz9fUELEIAABCAAAQhAAAJcwkoMjESAXa9hwPYVkMEKxOMwvqAVCEAAAhCAAAQgAAEEJDEAgbklYHk4UHcQpYfczO1gMQwCEIAABCAAAQhAYCEIcAnrQrgJIyEAAQhAAAIQgAAEIAABCMyeAAJy9j7AAghAAAIQgAAEIAABCEAAAgtBAAG5EG7CSAhAAAIQgAAEIAABCEAAArMngICcvQ+wAAIQgAAEIAABCEAAAhCAwEIQQEAuhJswEgIQgAAEIAABCEAAAhCAwOwJICBn7wMsgAAEIAABCEAAAhCAAAQgsBAEEJAL4SaMhAAEIAABCEAAAhCAAAQgMHsCCMjZ+wALIAABCEAAAhCAAAQgAAEILAQBBORCuAkjIQABCEAAAhCAAAQgAAEIzJ4AAnL2PsACCEAAAhCAAAQgAAEIQAACC0EAAbkQbsJICEAAAhCAAAQgAAEIQAACsyeAgJy9D7AAAhCAAAQgAAEIQAACEIDAQhBAQC6EmzASAhCAAAQgAAEIQAACEIDA7AkgIGfvAyyAAAQgAAEIQAACEIAABCCwEAQQkAvhJoyEAAQgAAEIQAACEIAABCAwewIIyNn7AAsgAAEIQAACEIAABCAAAQgsBAEE5EK4CSMhAAEIQAACEIAABCAAAQjMngACcvY+wAIIQAACEIAABCAAAQhAAAILQQABuRBuwkgIQAACEIAABCAAAQhAAAKzJ4CAnL0PsAACEIAABCAAAQhAAAIQgMBCEEBALoSbMBICEIAABCAAAQhAAAIQgMDsCSAgZ+8DLIAABCAAAQhAAAIQgAAEILAQBBCQC+EmjIQABCAAAQhAAAIQgAAEIDB7AgjI2fsACyAAAQhAAAIQgAAEIAABCCwEAQTkQrgJIyEAAQhAAAIQgAAEIAABCMyeAAJy9j7AAghAAAIQgAAEIAABCEAAAgtBAAG5EG7CSAhAAAIQgAAEIAABCEAAArMngICcvQ+wAAIQgAAEIAABCEAAAhCAwEIQQEAuhJswEgIQgAAEIAABCEAAAhCAwOwJICBn7wMsgAAEIAABCEAAAhCAAAQgsBAEEJAL4SaMhAAEIAABCEAAAhCAAAQgMHsCCMjZ+wALIAABCEAAAhCAAAQgAAEILAQBBORCuAkjIQABCEAAAhCAAAQgAAEIzJ4AAnL2PsACCEAAAhCAAAQgAAEIQAACC0EAAbkQbsJICEAAAhCAAAQgAAEIQAACsyeAgJy9D7AAAhCAAAQgAAEIQAACEIDAQhBAQC6EmzASAhCAAAQgAAEIQAACEIDA7AkgIGfvAyyAAAQgAAEIQAACEIAABCCwEAQQkAvhJoyEAAQgAAEIQAACEIAABCAwewIIyMgHa2tr7ujoqPlt+O/4p/1s9q7DgmkTaOMhFQOlz6ZtJ/1BIEWgm9sgBAEIQAAC/QmQV/szpIXFJICATAjI9lexUEAkLGaQD2V19wuFbmzkfj9Uv7QDAQuB1Bdf4Xy+/LJQ5FgIQAACJwTIq0QDBJ4lgIDMCMhcsYWIXO0plFtEKNBXOy7mYfTE5jx4ARsgAIFlIkBeXSZvMpYhCSAgEwKy9E09AnLI8KMtCEBgKAJcSjUUSdqBAAQgMCFAXiUSIJAmgIBEQDI3IACBBSdAkbPgDsR8CEBg7giQV+fOJRg0RwQQkAZnlO51iy9zmNX9RtoH/5QuywhIgv2ltmr7yd1XmnND6YFGrZ3tt4RxG7kxdM9rzynd3yDd+6BlYQi17KGS31Inlh760x6veTBQKcaHYKTlqGUw5hyUbBiz79jH3SJHw1DyVWlOWOdvHF+pHCrZ0zfvztJXGn90/ZmaY5o2pDEOkSs1fZT83f3M4nPNeaXcmrtfPbUOSOuBJYdLt8Gk1qvSWlaKE8ua1m1HszaUOFl4zMuxmvnU+qHmgYpt+7lztXGR802qrtFcNZfzuzSvLW1r1weJa21+kOaIFPvzEqOLYgcCUukpqYhJTZxpFpFxwosXwtQiGk9i7b9LbccTeOh+4+ScShgaMZRz+9jtK8NNPKzWzlScSAteqSjMLRhWH3RF0FDxJUIc4ICUH0q+GaDLLzTRsrMylGLI6tvSXE/5NLY3x7JbMMV9SH3mYjuX68bwTywKNAVkqRArnS/x0MwtKS5KYqVm3ucESo0dXdaaNTk1Z0prmNR+biypuOozPuvc1PrMmkPGmi9jtWsZnzWvWkRPbWxa1xvreOM4kWJUM47SnJnmZ9Nel8eK4XlqFwFZ8EacECyL47SDVZro3cRgKdxqF8zcwty102rHWMkmLhiGLmjGmPAWf0sFUY5rTR/TOqe1WVswj+GD2rkxtC3dPDVEjqr1odUXNfO/K4A0Y+3Tx5B+knykEZnSmqIZ66oKyBw7K9Mh53ztPLOuT1I/mi9TJE5DzpWx2pI45MTT0Ly1Is0iFi3HWtd7S9s188zqFymH1dgwVswte7sISKWHcwXAvARrTrANVZikkmhp7NK37JriL+WaoZNN3EdN+5riUBlm6sNq7bT4RSoaahaWXBxJdmnOk+xVwzUcOA/zXxq3JXf1acsqIOMvAeK+czlNk+ukeMp9bnC96dDWZiln1szrmKNUYJVEkEYgWdaCMfqqabN2nqZirbatodYaKba1AiVlj7Vt0ySY8cGavNFl1ycXpuZIbl5a4qmUE1N+t/jTaoclD/TJa6V+hrJhxqG5sN0jIA2ukxJKnCBKScTQrXioxq7aCawpKEqXW+WMXxYBKRWGovMqD6jxZ1dIaPwixZVWQJYYSX1I8VcjWiqRJ0/TMhiyT0shmitaclxr/REXNpp2WhtyOyBSsVRiKhVOiyggLXOhdGzNZ1Keq8lHpRgM/hmyzVSsdPOh9rJgyQeWNd86Ps2cqs1HtW2PmdeGbLtmfDXnSHNL83n3GE08DeXz2nY0da811qV1q5QfLEJ4yBhbxbYQkEavayeCJvkYu84erulLa3dpoU0V66kElyv8pPFaxmEtHnPiqc+9JN1xamyXxm/5vMafVr9IY9IsOBIjqQ+pYJsXARn7bpoCpZZhbk5IRUvO77W+0M7NblFRy1fDyjIPtcdq5oEkmixzIS5Cc3ZqvsiTbJeKYkuu0vTVp7/4XCkeUjlTKlC1uaA0/9o2rHNKk5O1a3x8nMRKOxdmcZzG9viYmnOk2JQ+7/Yp9W+ZVxqfW/NwNx+3a4Z1bnTtGioX5RhLPGcRl4veJwLS6EFtgp5msGr66pNsUolF+gaopsAbcxxD+C1O7tbF3RhqxcNr/JkqhkqdSP6QmMb9ScfnbCktSrP0gVTQS0JsqHiQ/GRZUPu0VeOLXMEkxXdNfpGKt6H8kSvWNDutNfxz81pimIvPmjw3zb4kP0pFrCVOU2yHat/KrCY2JFYpEWDNw2POm6HarmFXc46Gt3Yd1PRvye0xy7h9S1xb+7XGek6cWuZu10ZJqA4VZ6vWDgLS6PG+k87YnepwTaKpncA1AkNjT67Ikoru2nFok6Om/ZSNtWNWOThxkMZOy+5qjT9KC6GWkYZbrp++46tl3z2vxg9D9Ku1oVQgagsZTeFR4wspl2rnrIWnJt4s7WmPjYVITqRp7Etx03x7r42Ztn3tHJaKZs0csfRV019tLMV+K/Vt7UPDpbZgHuI8ad5rY38ejqudVzX1iNSXlPdKOTvHUttmKQdY4nHsWI8ZWPNDap5KfpmHOF00GxCQRo9pJ+o0g7W04Hcn4tD3BVmTiGSLhpklyWkKJq0/a4oWY2iZDq/hIPEtFbkp4yzFVY5fbexa+zbBNRxc4wdD8+pDrb6tKYRz87fGFyl7+/wunutD5zq1IzIHluZW9zPJj5rCSlOA1sZtTc4fuq+aXFxjd9uP9ssRax9WLn1ypVYIlY5LzfO+82Ja54/Frjb3aQS+NheUxJLFn5Z4HDvW++aw1Ny18JxWXC56PwjIjgelBKktcKQFboygkSZHaWzSuTl7LQlniIQgcR3Cnpo2JLum7e+aMVhiu1Z8WBedkmBJLYy1cdzHPzWs+/Q3jbloGVMfn8Y+tMTgkP2O4Y+4TW2hqY1hbUGcKyAtPu6OpYb70H1J+XaIOMrlnprcNyQzKT60cZaK+Zq2pzF3huqjZnw1sWs9Rxsf1hrOOl6L3Vqb+9Z9FpukPCXxGCrOVqkdBGTkbWli5Iqe7u/jxb008YcMtpLtpXuGaieWZnKnxtdnd0DTp/ZyLkuhUVO0DOnbVEHapzjU+CVXpA7pA2mByRVEWh+P6YOaYnJMe6zzv8aPsT9yua227VRMl+apJo6lwmJMn1iFiCUXS+tKjQ9q89w0+6qxMZXLcut0dyy5/GONU2u+quFZMxe164oUa9OYQ0P0Yc2RUo4v+TVXK+Z2tDU1pCUerbZLtW9q11Rjc818leoCaWza+TlETK1yGwjIjPe7i0t7iCR8usfliu+xg62P3dI440kdj0VKpqlJ3U0EpfakceU+T/2+20/8YIuUDbV9j+HroWyJ25EKHOn4IeyqaaPEuPZBKxq/SXGVi3VN232OkRhq51vuOGm+5GxPnSe1VTonl4u0OVqb6/r4QsNQyyBlhyQYUnmuZJMUO5qY1/AKY67pq895qXHH7UnxVjv+kmBIxaHERoqrmnW66zdN/xo/z+sxNeOznBN/AZGbhyXmudjU+t7iT01ca2u7uO6VuFnqtpyATcWZ5tgx64N5jf2h7UJADk2U9iCwJARy30jOanhae7THzWocy9CvlrH2uGVgMu0x5ATktO3Q9kcsaElx3CITIM4X2XvYbiGAgLTQ4lgIrBCBeVsILQWz5dgVculgQ7XwtRw7mIFL3tCiMl1Uu5c8nBjegATmbd0ccGg0BYFnCCAgCQgIQCBJYN4WQkvxaTkW99sJWPhajrVbsnpnzNu8tHiAWLDQ4thFJLDI83MReWPz7AggIGfHnp4hMNcEWAjn2j0Yt0IE4nuFuH9nhZzPUBeKAOvmQrkLY3sQQED2gMepEFhGArmb6ilal9HbjGkRCMQPp1gEm7ERAqtEgHVzlbzNWAMBBCRxAAEIQAACEIAABCAAAQhAAAIqAghIFSYOggAEIAABCEAAAhCAAAQgAAEEJDEAAQhAAAIQgAAEIAABCEAAAioCCEgVJg6CAAQgAAEIQAACEIAABCAAAQQkMQABCEAAAhCAAAQgAAEIQAACKgIISBUmDoIABCAAAQhAAAIQgAAEIAABBCQxAAEIQAACEIAABCAAAQhAAAIqAghIFSYOggAEIAABCEAAAhCAAAQgAAEEZI8YyL04VtskL2bXkuI4CEAAAhCAQH8C2nV7XtbnYO+82NKfPi0sA4F2DqXisvTZMoydMZwQQEAOEA3aCaM9bgCTaAICEIAABCAAgQwBTREcTp2WeMsJ22n1T6BAQEugG6vd+Mz9Xtsuxy0WAQTkAP7SCkPtcQOYRBMQgAAEIAABCFQIyHDKtNbr0o4o4pHwnVcCxO28emZ6diEgB2CtXWi0xw1gEk1AAAIQgAAEIFApIKclIrlElRCFAAQWkQACcgCvaYWh9rgBTKIJCEAAAhCAAATmWEAiHglPCEBgUQkgIAueSyX33O9CM9LlJpKAjD+PLxHIXWveHUJ7zBAPCij13/12NtV/jNUytty57e8tHGI7pXO1PkzZsmhJQBMjpZvkJb8P6fPc/NKMQXuuFBtxO5r7QLRxIs21RYotrU9K8ZNqY+i5KTG3jEMzTyzxVdO3lpk07jZnxmNaNrEjrcfdtcPiuzaucz7srtGl9doa76UaRJuLNXGXs6tPvdJ3na61WztnFin/puJWM+dTNV0qB6RYWONY4q6ZO7Edkq3SfFo0H8+DvQjIjBe04jG3yKSazS1YlsmSmySWp2HlCt+uzdIxOT6lIjtVMFr7kRhqk4jW/phJqpBY9MRkYarh1ieeS8WrVCBZfBOPw8KgtNBq+MS5QWvLPCwYFhtKBbr0mSXPpWJGEgcW5mP6VOKQivmac7qiRjtPLGugJS7m5VhNjEg5p/R5LCRzgnyI+KoVu7n1tyYfauJKardllhLZEs9SLZbqt4b7vMRuzo4+a69lvg+Zg6x+08bBsn8BNg+xiIBMeCGXbHKLhbQQaQJeEqJS4p2mgKxJHkOeo/VPKiH24WxhPA+TW2uD5Jv420UtB6ndIYtjqyDQ9q0tPIirL0bbtPxvzY3WvGAtNC3tT4tRSmRL65I2z2rzzLwdp2E/toCMBVOXkTWuhyzEJTa1YnEa+bRUp9WuZfMWu5I9kv9iRtZYs7Yv5Zpc7Nb0Yx2LxJLP8wQQkBkBafn2YhoC0jrBut9Elb75zBXS4ZzSRNRcxqJZZHKJxZo4rAuTxf5cQSiJhkVJPJb4tXKzFmAa1qWYlRYq4mp6UWllXRI53bnW9b+1D018aXJ/n9yozYvWQkiT81PelxhqeEwvqobrqcsr1ap0ZYklb+ZyliY/pop9Sx7WrFPxWPqOzVKvlL5wGXqc3fXB2vZwkTd+S5L/tP4eMgdNI7+XYl1iMr5Xlq8HBGTk05wQ0ST6vguOFOBa29qELBU5NZ9LNloWji56bULLTcHU+dqdsrjNnC2l6S/5fp5TR61PtdykhVrzrbBGGGoKc81YpbgkrnTRLAmTVGFcyrOp3FLrT8tcThW4UmGlbd/KqJRfpS/9JK9p49rKXOp3Vp9L4+j7uSZnjRHv2jpBynOSbaVifRbrtNYeya/admYVt5p+pTFKn3cZpOIgF2OaHFSqlSx1oGYM8RzUxLSGL8dMCCAgO5FQk3gtyUYK+JrPS8JJEog1xYhkY6nN0uS1JI7U5G3P736mLYji9rRidFmSSK1PNdyG9rkmpktzUjPWVGFFXNmj3SqONL4ZIk9Yv+yxCkhL+6m8FZNO7QB251XXPu38sHizdl209DGLY2viTcoN2mJbWzfUxHuNv2r60Y5BYjbUOq21p6/fZxGr1j6lMWpzcymf1OSgUj2Q8l9NfkzFW0nYWtly/AkBBGQnGmoSrzZpaY6rmfTdc+JCR1NMWAWoZGNunNJ5tQtY676YQ/t7qfhKJQME5BepSP4rJf9l2YHsLmbElbyMaouU1BzOtT5EnrAIvDautf5Oic0SKSujeJ7V5HzZc88eUbsuWvuZ9vGanFZat7VctEW4di2yFuE1tUdfNpr5O3Q+1YxzyGOmHa+W/iT/DRm7lhxkjd2a/Fhbg1r4cuyEAAIyigTtxOqeJk1WbYEktVOyLTUxNQKyVJDUsKidvNbCUEpa0160FzmhSHFXu+hK7Vp9XootS4FfWsSIq+Ei2br4S/GS8r90juRPzWhTorBPftGuHVIf1pwvFW8aAaPNBRqusz5Gih1p3Zb8I12ar+l/yBwp5b3u5xrbNLEgzT8twyFjUzM2zTGzjt9S/5L92riS/DN0DtLaVYo9yWbrF4jz7OdZ24aATHggVzBod1JyTrVO6rgdSyEjTbDc/WLdPlL2tr+TFiNtQd9dpFM25fqRFqaS2Gj7LPlTcz9dzvZZT2pr/1Jcdlla/C61m/OhpY/WNm28SfFLXFmjJ398yf9D5ZYh/NkdgTb31xYpmviqFS5SzrfOq9LcWoYiTMpPtX4YogiuXRet+VDqR/LzEPNvqFxQiv94jltrgOGy4nRakmJbm4dq8px0jiUPWdeQPjlwOp5Zrl4QkAl/lhJa7fX6muQ25GSRJpKm4JYSgVaASWOX+okTjlZI5xY3a1gJvrwAACAASURBVHKVWJYS4iKkC4mHVEjVFCGSz7WxVdNOKS4s8yIVl5bFcZXjqsZvUnGsyRM1zLX5RponQ60rNetE7bitMb4I+U7yU0psWNb9oQTkGHNEOw7tmtCNK838s4hFyQbrvNT6NZdnliW2LXmoJgZr81OKe01bNTYvkm/nyVYEZMYbueSkTcCpZjUJsT1PuwNWO8EshbJlzClu0iIjFd0plhr7a4um0ng1tszTBNfYIsWlZuEtLebWIrS0AKT8bonPuHiM+RBXmojRHVOTm6Q5K10FIvkzzkW547u2WwvV7hcUkj01jGrO0Y47nuva+aaLiPk6Ssp7uS+a4hwirdXafiysLTmyZv2VbI49mYv5WeVTaee0Ns/MVwTnrcnFriSuumt13EY3D9bmICv3mn5SYy+NZVF8Oo92IiALXpFEpDVpWoqJuO1cIu62mbsEtBR47Tmp5KC1N2dDTnhIYystThoOOcFS+n3bp7TwWG2fx0kfF0CSnzXFgiTirNxSc6smvkt+LRWImrktLdKaeZHzhRSHixZXku8081piIhX8UhznbJRsj/OKxqdDxbdkm+bLsNwxFkEzz/Eo+V2zPqbWstx53TU1dYzGJ7mYkuyQvmAJn5dysSbv5cY9y3xaa7c0DxcprvvWW6m4SAmvUr2g5SkdN/TncdxLa8mi+n3adiMgp0280F/p25Y5MrPKlGUeWxWQFThpTJ9r29YetwLuYIgQgMCKEiAPrpbj8fdq+XtWo0VAzop8ot9lnvTLPLY5CqG5MmVMn3d3zKVBW46V2uJzCEAAAotGYMxcvGgsVsFe/L0KXp79GBGQs/fBUwuWedIv89jmKITmypQxfW4RhZZj5wogxkAAAhAYgMCYuXgA82hiYAL4e2CgNJckgICco8BY5km/zGOboxCaK1Pw+Vy5A2MgAIEVJUAuXi3H4+/V8vesRouAnBX5Tr+pG4bDx8two+8yj20OQmcuTcDnc+kWjIIABFaMALl4tRyOv1fL37MeLQJy1h6gfwhAAAIQgAAEIAABCEAAAgtCAAG5II7CTAhAAAIQgAAEIAABCEAAArMmgICctQfoHwIQgAAEIAABCEAAAhCAwIIQQEAuiKMwEwIQgAAEIAABCEAAAhCAwKwJICBn7QH6hwAEIAABCEAAAhCAAAQgsCAEEJAL4ijMhAAEIAABCEAAAhCAAAQgMGsCCMhZe4D+IQABCEAAAhCAAAQgAAEILAgBBOSCOAozIQABCEAAAhCAAAQgAAEIzJoAAnLWHqB/CEAAAhCAAAQgAAEIQAACC0IAAZlx1NramsmFR0dHpuM5ePUItDGVipXSZ4tGKoyF+bBoXsNeCEAAAhCAAAQgoCOAgBQ45YrhZSr4daHCUX0JdL+U6Aqs3O/79jf2+bkvWRCPY5OnfQhAAAIQgAAEIDA7AghIBOTsom8Fey7tbC+K8FqGMaxg6DFkCEAAAhCAAAQgMAgBBCQCcpBAopHVIcAlqqvja0YKAQhAAAIQgAAEYgIISAQkswICagKIRzUqDoQABCAAAQhAAAJLSQABOaKAjC/1y9331jWhPSZ1mWD4TLrvbMjzNBGfGlNuDLlLNEucujZoH2xUekhN257FF+Eczf2Lqbbjcy2+1vAf4phczHzh26bOw3E052j9Ffop+UO6tFcTP5ItpXnXtU8z7iF80rYh2Z3qSxP/MfNUO9JYtbaV8lZrR86H2j7ieVXKk1IOHSLnSOyGjBGt73Ksa3Oipd/42DhGtby08VDTvqZtTbvS3KqNTS2joWKr1s6h+k+tP7l8p53TfdYKTf2lWe9zfDTxl4stTWzUtj9U29p1aVnmz1jzYJ7aRUAK3giTp+apmfF57STMLUDWPnLtdRPYUG1KtucQpory1Pg1v4uLupJwTS08muO14+yOaxr+HDNhpOK7xKFdRK3j1h6fs6f05YPk23g80r/7zKExfFUqeqwFUVwEab7USRVOcRyUBGBJnGvmfu34a8/T5o+U8IoLSC3veYqb1PzvstR8oZOak0Px0vg117/kj1Icx19StP/WzEFJDGl5ldb9eYqhMWxJiTMtN+u81MRYKp6nPXfGGNc0547kU63Y1sbBtOfPWPNgXtpFQI4gIC2ic5pCsLYwlmyMC0StcJUEWx/REC/uGgGTS/7a8dT0KZ0zZqKQ/Br6Li0muaLIIgok8VeKWW38aL7M0RwzK1/VFjOp4iJV9ObmhuT/LjONgNQUC6UvNEoF25CfpeLaWqBI7Mac1xphoxFK2jFPm5ck2HJxqcll2rlWy0bjm9I8ydUWY8WTlkcc7/NmT+4LEGkNseQVqY9UW33mTk1+n7e5o1kTUrGkGUf3vG6NKn0BNlbsLmO7CEjBqxYx2E4G6Vt9TdFcKpw1RXUuoVtFg2RHF5/07U78uZS8+wpI61itAlLyc66I1BbsYyecUjGSWgy1/k2Nu1bA5+LP6ltLnPaZX2P4rLaIqzlPe04phkvFZNx+91gp11qKOakIj/1UKipyXy7E9mjZzXOxPc0iuJaXVDy2fqlpX3vOLATktMXjkHNoqLyo9U+cV1JiQivAcut4af7Xxoc215R8Y/GbpoapGX/pnNq1I7WGp9aE3PhnMX+Givt5bQcBKXhGKmqkyZBqfiwB2dpaW1zXCrp4wZaSklSs5ZJCtx8NQ0nwxL5JCVzr7mOJRUmgWm3tm1A0/aV4SMWvVoRr+tcs8DXfJmr6nkdfDSWghigwcnNHmrtS36X5NtT4SyI2Na+0RV1Ncdt3HpfOH9IerWhr/aspoGvt09pS037unJywlgr5nH80Y9AcM2b8SHM17rsmF1vtH9KnmvXFmnNy+aP7e6n+0cwdKe40cVxay4fkXJo70jgWff5Y43vRjkdACh6rEZCWRJoqZjSJuSR2NAKyNGzNblEpUdYIyK7NUoGfK+hq7W7Hoi0sJfu6SbEkdLvj0LQ5ZHLR9JeKsdKiUxq31TdSPGjslxYfaSHvjnUefGUtZoYsAqTYsxS7uZwn5Y0hxt/60Wqvpqir4S1x7fO5Zm1JMe32afVVmwPG5KX1XY0/JGaaLzhSPpO+aK6J/T6xoT03xbBmDmn7k46T/JMSatpzSjFrqZdK9YRm/dTMHUl45WJ/3uZOahzLNH+keF70zxGQggdjsRInh9TCUCMgrTtdcYGt2ZHLFfiaMUmJT2q7JC7itiVxMLaADCy7idYqfjRj1Y5hrAQjMU6NoeacVEFZipVUH9rfaVlZxzEvvkoV+zVFcqn40BYYMWvreamirqaIto6/pvjN+T/2h9UWbbzWHtfHnniOWPw7Ni+tLTXjrym8hzyn77yqjZXceamx1cyhoewa0qclm2r6ydVR2nhNrZW1dtTEZJdHTb+1fdacp2WqPW6o+Fy1dhCQIwhIjdiSRJskyLoTwyJwSsVz7rPSOamkIxWC7ec1/cXFiVWMxPZKO4QpX2p4pI6p9dkYSalmDDXnWASkJR4kW1Jxoplz8TG1/h/SZzWLeUkkrqqA7PrSUljEsTRmwTNPcaPdCUmJHs25Y8T1WEVw7ZypiZXSGCy1xRCxFNtfO4eGsGWaOa1vbGriP8VEm2vGZlEz/ppzpj2Oac+foeJ+XttBQBY8U1OEWgvbGkGnFZd9djUtwlBbmOeSo1UAa48vCbaUsCmJvtyCUBLLWjslf46RPCQ2FuEXx4pmV17LOsdGsr9m7mpjXprjQ/trlguzdsG1CLI4X0h9DDV+TfGbiittUVdr59DxkuIbM9YIG00RPAte2lir8cc8nNP1X/xla/uZ5SqnPvG1jAIylW+0c7wkeHJrkmWuDWGH1sZS3p3WPBhTQHZZanNGn7myiuciIDtejwvD2iI0V2BaimZJVExTeGoLZqtNFk4lHpp+UwWURuBJi8KiCkgpvmoEZMmfFtaaY+OFJy52SwWWJp41MTWrIk5T2EsiLRfXqQU9JbxyPrIUuCUbUmI+1XZNoaMtsLrFu5a5lC8ksTxkEVLDJicIY7tSwmZavCzFoNUffZnVCPW+gmbImInbquExj/ZI47DkM6sgHGvuSGugNV+WfK/5Al1i3G2/Jp+m1qHcemMR4mPG67K3jYBMCEhNEaQpMFPBoy2OpQJf0/+sdiBzi2gpSecKkvhbJOuYcgVxbtEe6vdWOzWiZoxkZBF9bf+ac7rHxMk8F9tS8RqYSgtD37krjVGal2P6qLYgiLlqhFtcDOQW/5iXhn+3LU3cz6owScVbKp9IeU3De17iJuX3lkOqEE7FlqUYTxXBEi+LgLS2rxEHufUtjv2+cWvlOC8xNIYdmjxj4d0nn2ljpI0TzZyqzTVDxXfOZ5a1Q8tFG9cWf6YEqbafMeN12dtGQHY8LC1cFjEiFRq5pJJLlFIyGuO8XPCXdt1ydkrndBffUtLSTMiSeIsXf61Pc7Eh+THXfukbuJSNmnHXHqMZQ9y2dI6FV3e8qUVDmpfS56W5IRWD1s9rfaBZwOOiJyfypPjvzrWSvdpC3WJHKo40u8XxeTlRU8qTms/i+SoVITmW0vwYOk4087Pv+DVzemxetbGm8Ueu7VTsSTml5hytUI/zwFixVGJd64c+tg5hjyan9enHOkdKa5eFcZ/4LuVfTf1SqqFK86D2PKt/pLWiT0yu+rkIyFWPgAHH305sKSFZu9S2qz3O2j/HQwAC4xAIc3bofDGOpbQKAQhAAAIQgMDTL9D84n0EDggMQWAsAWcpMi3HDjFm2oAABHQE4vzAXNVx4ygIQAACEIDAvBFgB3LePLLA9iAgF9h5mA6BEQnkLk3m+8sRodM0BCAAAQhAYCQCCMiRwK5is2MJyFVkyZghsEwENPfoLNN4GQsEIAABCEBgmQkgIJfZu1Mam+Vm7ymZRDcQgMCcESg9MGLOTMUcCEAAAhCAAAQKBBCQhAcEIAABCEAAAhCAAAQgAAEIqAggIFWYOAgCEIAABCAAAQhAAAIQgAAEEJDEAAQgAAEIQAACEIAABCAAAQioCCAgVZg4CAIQgAAEIAABCEAAAhCAAAQQkMQABCAAAQhAAAIQgAAEIAABCKgIICBVmDgIAhCAAAQgAAEIQAACEIAABBCQxAAEIAABCEAAAhCAAAQgAAEIqAggIFWYOAgCEIDA/BEI71Y8OjqaP8OmYNEqj30KeOkCAhCAAAQgkCWAgCQ45p5A+wJyTaGsPbb7UvMUAE1fErhaW6S+U7ZL58S2SuPvHm9tW+LC53YCOX/Nyjdde1obUr+zj1R3Rk481nDSzAUtZ2tbNcxWQTivwhh1kc5REJh/AqVaR1sHzf8osfALdaRfGFfz62tiYe4JxMVYKVT7HDuGgNQWhtaCt1SgWqayptANXCxtzn1ALaCBkp9m5Z9ZCciaQkVzTik0tIwlX8XzqWuXtshaNmFlzX8LOIUxGQJLTyBX72jroKUHtKQDZAdySR27yMOyFBWWY1smUqGnLRhzjLVitlsMpmyK7ZDstgg+TVuW9hY53ubZ9qG+MBhjjDVzr68dOQElCbDc55Igkz7vjkc6NjXfu3NcM4a+uakv/6HOn+e4HmqMtAOBVSLAnF4lb0/GioBcPZ/P9YgtSchyrKXQ6wtIIyBTxaZ0XnyORnSmxiIVqk1i8PfWISD7RkK/8/HBs/xKAk1ilfrcIvgkT1rbytlTmnNSH5KN8/T5Mo1lnrhiCwQgAIFpEUBATos0/ZgJSIIqFoXdf+e+qR+7cKkVdV3R1o4j3p1IjcnCqG1XYiAV42ZHckIVAclPVY0u6ElSTPb9PPdFy1A7frkvf7Q7kMsUC8s0lgWdTpgNAQhAoDcBBGQCYWlnqyRSNOIh13YoJKTzpc9LgioXKZrLJDXHxO0PUXhZxJH22BL/vrOpLYy0tsT9dc/T8qvtqzRWqRjPFdsafqmC2RI7Gv9Z5onG5pKfumI/54tSPknN++5DaTR5QWNfapw1X0hY81foVxvLfWMyF7c18RxsGVLo9BGQQ9ohrRGamLDM11Rsph661J1Hko2pmNLOeevansrJUg4q5XEpX0v2ldh1uUjtWOuYtm2JszS+3By3ME3FirZfzRo9pi0lfhLbdtylsdbaPu3zpHW31p5S7hhiHZLsXrXPEZAZj+cWfM1CFxd9kgDTfAsdL0qlRaqbaEoFe8mu2jFoE7lmolna0h4rLax9koxmcdIsoBYbtOPW8I4XKKsdueImFkR9k7x2AS2JMwuP1LG5xT5nm6Y46OacVCxJczLmapn7rWDq5rdcjtHyTxX6tdzjfCz5JI5FSyy3LKznlOZ2LtdKuV8z7hqmqXZbv5Zsio9JnVOypxvXGiaanKQdi2Z+lGzK1QQxr+48TX2WG5PEVuOfVG61cNac380VpS8cauZPKZ5yn+X8r7Wt1G4uh/W1pabPVF6qaaeGcR+fW3PEUDGYivuamKzJr6tyDgJyAAGpKbS0IrK0GMbJLNdvjYC0jkFbRPaZsKU+Yrdpjk0V8Sn319gcF//ddqX2cnZJ56WK/r6JqzbZa8YvxbZWcOR8bY3hPqxq4l+KUQ1Drc9zxW5XIKYW6lyO0YpRaYw1zC0xOVT/qVitsb0kRrvjshSktXZoxVg3BnJxVBJGJfs0a1YqD4xRKEviPbXGSOfk4qb0+3a8NaxLc6OGmbZ4LwmKPnPHOh7rGC3Hj2mLxY5cPVeaz1bba3KDNlYs+TtX12m/DJDiUltj9M2xq3I+AjLjaW0Bpi0kc4VZt6CzFthSsTTmGLTj1oig3GSTxpcrgC1JIu4jV2BLRZG2wNaOVTuGPsk5ZcsQ7Y3tt1T704hHbbzlbEnFWnenTBtDGr7aud9dcFOxnyr4a8bXZ0G1xqSGj2RPnyJYEh65ONJ8Y57yhzSWoewpFWdaGyRf5saXOq+2rXYckhjM5cfunO3m6VzMlGKpttDvU/BL3DRtx3kjl8e0caHp0xIDuTGWfJSr0bTipdSntm2r3bk5WRtX0hhydUnteVJ81IxDsqVPTSrZu2qfIyAzHtcWYNrCNTXxNIVO3/Y1RWlNH5oisu9E1fCJF55UEayZ1Ja+4gJQu7ss2RHbkEvWqTH3Zd1ts29bFpaWY0u+rmlH8kfp85o5ExddpeKztv2cH2vbSxX0mrlfOw9zRbs0F1LjTtmu8Xmp4NecL+UHTRspG7qFkVYExH1pzqsp2jRjyhW7GhtTNvUZS259l3Jf97y4/1zcpPJ6PGatSNGwivNkbn3SjFWad0Pn3SFizzrvc32OaYu1T2sM1dqem2chVqxttvNBM09z+cPap9SOFM/aPMZxEwIIyEwk5BaYuDCqLcziJJ8ruPq0P+YYpIQmLU6aCWhZnCzHDplkJA7dvjRMtOOwLpIW3ho7S+1px9AtKEvtaQS6pU8NC+mY2nmZixfNGLU5o+Wq+fJI64Puwpsae1ws5PKZxDX1ubYAyRU/VlvivFljc9dXNfMpl7trds269mtYDlW01fpS8mPcbolvqVCvZamdw0PEQHfelXj2yZ9S7SHFryamtHNIs57m7OnaobFJOmZMW6QY11yNYFmDU8dqvrTo5iFLXtCeJ8VFHx901zZJAEt28HmaAAIyExm5BTxOtrWFpLYY7NP+mGPI2TVkIW9py3KsJvFKi2bOf5aFXFMQaBbLoZKbtKBq+7H4oiaOUudY+tSOQxMnqeJLsiW1KM6TgJRiP8e/u0hbRZuGdY1Q6BYRUjHet+DPzWeJZ3xenLfjQijOPZb2NXPcUiha51Jt/6WCuyYucmujxDInUiRmUrultaBmfLmYscSSxlc186t2rufsqY0NaR5JPk3lE60tuTWgNEZLDNXYHseGZY7E86L2y5lULszlbesYtfFszWmrfDwCMuH90gIeF0alYlEqJOPkay1Gpb61RanUThdR22bNOdaJpuEXLwJ9C1drkkktBLlxahYAzZilxKnpx5KoZ+W3HIvU7zXcrOPQFDrWOauZ86ljtLuJ3fmgPcfKLlf8SHbX8tfMSekY6fMct1qbWxbWuZhaeyxFv2SvhoOUX3IFndR3bhyaXKQtzLVt5dZGi1iLbSoV/zXMxvKV1k5t/3FNYI35rs+ssacdixSb1viyHK/hGNcxNfHZh2OqjrLY0F0TLOfV+KWWlcUPkl18PiGAgExEQmoRtxSzqcmYWkC6/Qzd/thjKBWd1oI0Nxkt7WiOLSU5KSlZEoZki2aRzBUcUhJMxZRmQZfaHXL8qYWu/Z1G9KT4xr/TFGx9xtw3/i2xGI8lNdaYXzz/LfZac1X3eCn2LXFkmZOSL6XPu31p5otmHKkcXDqvdLylYJX6SM21eE6OeeWD5IvS2mUtTnNt1bSTm4fSbkvNeJvibG2tcYtF1KZyq3ascX9S/6UcUzuHNGujxFvLTmI1C1tyfdb6IuUH67g0ebi2TSmP1rRby1Cyhc+/SAABmYiK0gImFbq5AjiVxDXFcjcZlgpJqf24HW1buULXUpD2XUykgkcaW5wAS+1Zi75UUpGK6Nzn0nmpccb9a3aISzbX+iq1GPf1m5VTfHw3xnPFkcZGq49zcybHSCrWpbma6q9U3KWKUmk+1+Qqqfi1LMjSvNQUWBp7pH6GtDluq9R3anzSmHO2SudZ7bAw6eYwS3FbUxRamGmY5OZhH0FTUyCn8sgYLCXbLH1qY0TqU+ODXIxZ43pMW2rmpmUOWG2PaySrb2v7k+Kipl0LJ6l/Pi8TQEBGfHJJRiru4yKuVERKAZ4qaq3tlxJArmi29tFFVytcSuEpMbeKlri91GI0DQGVsiPmoPFfil2NH6TiyZpEh/BbqQ3LZ6kY7RYYubkgjTkXSzVj1+wwtLGayiupeZvbddDMfSkWLfxT8VgzxzQxKuVVqd9SgRnHTN+2YsZS33FRrOGhya2aLx61gkWaM5p2pPXXUtim2hq6/XgNKYmXHB/pCyRNfrBySa19mt/lxqfxrSY+rILBmg9zMaH1YzuGlJ1WW1I8NOMvrfsl++bxMykmNDxKa11u/dHkW8k2PucS1qcxoCnqrYVVKSl12wpBnuu/9M1/LuFbAlsqNLVj0CQ1jV0aP+REksaGUvtSUaixv7vAtsdbxKBUTEg2zFpAauI4Xsi0Y0qxTTHWirg+RXiqD22/3fFrYi4nVlNFm2W+auJSkx/aPku+t7KJY0LrKw2rXLxJRYVlDFJbse80cRDHv/ac0nilNU2aq31s0PhKm0+ktjTrSrwm53hLNqWERI6jZg5qctyQtUCfeSz5oTYWS+1KuViTw/rWWaV1txQPNfOrlIck/rnPp32etObX2lOaZxo/SHbx+bME2IE85mEJLm0xM+1gW4YxTJvZsvc3r7G66NwtYqJWsCw6o6HHbRFlY7ObJ1vGHusytK/Ng9rjloEJY4AABCDQhwACsiMgLd+mzmMBYbXJenyfQOPc2RDAx+NwtwrIuDBdZb/0GXufc4eMhHmxY8gxLXNbFn9Zjl1mZowNAhCAQIkAAhIByQxZUgJ8mz6eYy0CMneJleULq/FGMt2WhyjOh2ijz6hn3X8f21f1XIvPLMeuKk/GDQEIQAABSQxAYAkJUASN69Q+AjJYtmricegvM2YR30OPYdwIpXUIQAACEIDAeAQQkOOxpWUIQGAJCcTisR2i5mmJqygexwqBWYjIscZCuxCAAAQgAIFFIoCAXCRvYSsEIAABCEAAAhCAAAQgAIEZEkBAzhA+XUMAAhCAAAQgAAEIQAACEFgkAgjIRfIWtkIAAhCAAAQgAAEIQAACEJghAQTkDOHTNQQgAAEIQAACEIAABCAAgUUigIBcJG9hKwQgAAEIQAACEIAABCAAgRkSQEDOED5dQwACEIAABCAAAQhAAAIQWCQCCMhF8ha2QgACEIAABCAAAQhAAAIQmCEBBOQM4dM1BCAAAQhAAAIQgAAEIACBRSKAgFwkby2RrbwEfImcyVAgAAEIQAACEIAABFaGAAIy4eogbuKfo6MjMSji8zTnhEbb8zTH1/YhGj+DAxCRM4BOlxCAAAQgAAEIQAACEOhBAAEZwUuJx/aQksCLRaBGFFrFYCy4NH30iI2pnLoMY5gKKDqBAAQgAAEIQAACEIDAHBBAQCYEZCwUu0IvJSJzIkgrjjTH5XbrNOfOQZwVTWAnct49hH0QgAAEIAABCEAAAhCYEEBAdiJBEmnh0FkIyJJIXAYB2QSiv2xYcwkvExcCEIAABCAAAQhAAAIQmB0BBKRCQLYCpyQgc+JHI4wkEdj389mFl75naYz6ljgSAhCAAAQgAAEIQAACEBiLAAJSSbb2MlWNMJKO6ft5O8TS/Z3tMaUd1i4q7XEpvJZdXKV7OAwCEIAABCAAAQhAAAIQmAIBBKQS8jIIyFhI5u717P4+tYOqEbRxG6Fv6RJVzW6t0l0cBgEIQAACEIAABCAAAQiMQAABqYQq3R9ZuoRVEk8aQVZqQzo/HqJ0T2U7Fum4nE21T4u1jkPpOg6DAAQgAAEIQAACEIAABAYigIBUgKwVUqFpjSjqe4zm/O4wtceXdgS7l8OmdjJrdyAlsa1wF4dAAAIQgAAEIAABCEAAAiMRQEAqwGqE1Jg7kF0hGguskpDLDU0jIPscww6kIqg4BAIQgAAEIAABCEAAAgtIAAEpOE26L08SWtLnXXEo3SMYC8lWTEo2xkMcyqbSfaHsQC5gNsBkCEAAAhCAAAQgAAEISPrIF/pHUEoTGEJoDdFGyT+a9hGQRDgEIAABCEAAAhCAAAQgMAQBdiALFLU7e9IlrpJGrxGBrdlaG7vD1PRXe0zKHk1bwT7tcUMEPm1AAAIQgAAEIAABCEAAAnYCCMgMM4swK13KGZofS0BabKwVkCX7c2JR83qQFHYEpH0CcwYEIAABCEAAAhCAAASmSQABmaBt3VGchYDsI7a050rHaR+WI7XTuqBWEE9zwtAXBCAAAQhAAAIQgAAEVpkAAjLyfit2ckGhfdqqVjSFfsY6NjeGIfrT7j5qx9dXhK/ySLgI6AAAIABJREFUJGbsEIAABCAAAQhAAAIQmBYBBGSHtCQew6Gly1Hj87WXrsbOzl0CKvUvBU1ufDV2pp6yKvXffp7qDwGppcdxEIAABCAAAQhAAAIQmB0BBOTs2C9Nz9odzdJxXL66NOHAQCAAAQhAAAIQgAAElpgAAnKJnTutoVnEn+XS12nZTz8QgAAEIAABCEAAAhCAgI4AAlLHiaMKBPoISO3uJQ6AAAQgAAEIQAACEIAABGZPAAE5ex+srAUW4bmykBg4BCAAAQhAAAIQgAAE5ogAAnKOnLFKpiAeV8nbjBUCEIAABCAAAQhAYFkIICCXxZOMAwIQgAAEIAABCEAAAhCAwMgEEJAjA6Z5CEAAAhCAAAQgAAEIQAACy0IAAbksnmQcEIAABCAAAQhAAAIQgAAERiaAgBwZMM1DAAIQgAAEIAABCEAAAhBYFgIIyGXxJOOAAAQgAAEIQAACEIAABCAwMgEE5MiAaR4CEIAABCAAAQhAAAIQgMCyEEBALosnGQcEIAABCEAAAhCAAAQgAIGRCSAgRwZM8xCAAAQgAAEIQAACEIAABJaFAAJS8GR44X3q5+joaFligHFAAAIrRiDkNXLYijmd4UIAAhCAAAQGIoCAzIBshWOuyJI+H8g/NAMBCECgmgBfgFWj40QIQAACEIAABHI6yQskttIiOFpxqD2O6IMABCAwTQI54RhsIOVP0xP0BQEIQAACEFg+AuxAVorH9jRE5PJNCkYEgUUnwCWqi+5B7IcABCAAAQjMLwEEJAJyfqMTyyAAATMBxKMZGSdAAAIQgAAEIGAggIDswKrdTSydF19KFl8+Jt2jlPpc04bmmG6caI9vjytdIhfHn6VtzXi77WvtKNktXdI3ho+0TNqxSvfi5nxZ4pn7rGa8uZwjcZf6Cu12j+lyqJlbJV9PI5ZKsVsTh6k4kpiX1ocapqnYk1hax1ryezxHphnXbd+lOJZymsQ85y+JcSl3WG0KbY0x92rHINkf540UQykGLfPEUHMlLyHXcoj9oBmnlJtLMTzWOiWxl3iE82vrNYuvOBYCEMgTQECOKCDjnQCN0EwlVum8XJLXtiW1n1q0uguXpf9UAV2yM9d3SViUbJM+0xQNWq7dhTlVfMWFvvbfuXZrfDJN39f0lSuu47nVjn2RYqkUE3Ec5sabKuzb4so6L6V8FftP+ncuHqXCT7IjLnhr5uMsc5rVXqmA0fIaMm9IuWbo2IvXDUv7qXiTYtC6Dmj7kPrVzvPSHMj1IeVfiak030v9WnNdKq9pfifNFT6HAASGI4CAHElAWpO4lNxTBc+Q51jtlQqIkvCzFICLLiA1XDUFoOaYMYqKIQtta7ymiqmauOuK0Nw336VjrHZL6VkTE3HBrPWDNNY+fWtiUHOM5EOtwKr1S815UuGvyWk145ZiqW1TW6APOfYhxE5O1FrjVGJrXT9z3C12WY7NcRhyXLX2tOw0c1tzzJBj0swPjoEABMYhgIAcQUAOuUhLydZaEFsXkaHHYimMS5eptAtV7Xg0AjeeclJfcZs17Er+jtlZfC/Zri3apUJZ6kcrhFKFcZ++5yWWamIiJ6S7sdIt8kqxnRKYNTZZ4lRbvGvGOaZQknKtJmdIQjPHX7qkr7T8a4v20pxKxVI837rjz/lK48NcPGh8W9O+lJMs7C1tWY7tspZ2AvvkQcsaVYoJzfyvySs1zMYpjWkVAhCQCCAgO4SkxT8HMz6vph1rstX0kTpG+ztpkRq72NIIREkUpBbL0jniZPEvX7e0qfFRqk/pPOnzlG9qFmZrTOZiQvJlzt6awq5UnJYYTCuWNL7rxoTm+O4x1uM1haA272ljWYrF0jzUiAxpTEPFtXa88XFdEZmKVykPpdrTcKmJjXgdaP9t/cJJWk80IrjWfuuaV+Ivxa7kB2kMMYeadbavjbl41QpbyddD8bXOE46HAASGJYCA7PCUkru2kKppJy4qUn1Ji5Mm8ef60exm5cafW1ji4y0LUHchzRUAlqJfak8zrWI7pDZr4kAqfjWfp44pFVG5ItYak7l+W79rCveuHzQCUiOeNH6aVixZY0JzvIZBl2sqjmuEjMU2KRe0saPxeU7USDmzz3navKlhop3DmpyU4mYREJo1QysINGMv2Satb7Xta31n4R3PFym/avOaRUDm4kjyv3aeSH6X/CF9rq2nhp4vWj9zHAQgUCaAgOzwGSrh1bSjKa6lBVZTDEiLi1XkpQrP0mKqHUOp6JcEQbzgxItyjX9q2hyin9T01bSbEwlxIWONO0tRYeGeEkElUaONsbjATnGRBG5smzaGa33XPc/qa+vxfYqzmr5K8ZMqnkvL19CxW2KhjTcNk24/pRjXFi/aeaaxTcM0Z3Of9jVjqG3fuuZZuMfHanKDxNiyBsfzKc7vUi6pZarJG5q2NfO7NCatrzgOAhAYngACMmJqTXrawiJO5JZFoqaPXIKXFq+4OLAebynCpLZzi3G32JCKg1SxY/VxapHW+E/qJ1cwa86TCk+pjVIh3+eztl8r99heKTYs7ZeK02nHkuQXTSEdLwPdNqX2U/NTOqc2TqUi0+Lz1NJXEyNWm6S5UDMGTcxpl/qUb6ScWNrlLZ1r+aIlZ39uLRsinw615mnYa/xeE58Wf+Zi0+J/ae5b1vNSXsrNX+nKJynmNL7iGAhAYBwCCMgRBWSuyLcuErlFtzW9lIQ1C3OpSKpdBDUFvtT2EAKy9l6dIQrWkphqF+Ya+6R2S21bFnnJPxofd/uztmcphKRCZ15iSfJdTkDmcknK11JRaO1jXgSkRVxbY80qFK3Fe/f4VCyW/Fta+i1riRR7ubyhjZeh2peEoGUulPKC9JmFe2mNtuR4iz+lmNKu/dZ8Ic2V+HNLHWQd0zhlMa1CAAIaAgjIBCUpoWoSaG4xrSnGrIV0LglLC+aQi6BGXEhFnmYBrGGj9e8QYssaB5KPNLGXKwRTCUHyQWnx1/i426e1rxI7S9/aomxasWSNCSlehxBWVpuGiFNLvrEcK9lmjcNSe3FbUtsWMSEt4GPEayqWLDYPFas1Y8vlPcknuRyX46+NxZp+tbmqtA5Y2dXYKc0xSUTm6qBcu1JcSXOFzyEAgeEJICAzTDVJVVp4ukVZtxvLgiwl6tJiYenHuuhYiqqaRUG7kA5ptzS9NDFRYh63r718x1LIWMRjbWxZfV8qdqTPSsVad/7FAqgbP/McS31jIleIWfNC16d9beqeb52fuZyZyrV952Pf/KgVEtI803yeygFW32vmmuYePk07OX+lvhS0+EHKPZa2akSJJZ61x3aP0+YqicNQ88Uq9HJxmvr92L6S1nM+hwAE+hFAQAr8LCJQSp5acZG7xKltP7cz1+1fc0ypUEyNW7JLCsX4foZU/6V+Y1Eg9ZfiJY1L8mFtm7HA0faTKgRSBXrJ99a+JEalIj9nR65NzfxKsYvPC7GVEpG5GJ9VLOV8l/syoY+vJT9KcSF9wWHNH6Xj489S/m2PkcZlibVZ5DRNbi7Fg3b+5daL8HsrQ6vN1valXG7tPzdGSwxq5qrVF9L6YY1H6/HWGkFbs1jWKanN0pg0eVKKJT6HAASGIYCAHIYjrUAAAhCAAARGJ6DdOdMeN7rBiQ60tmmPm8UY6BMCEIDAKhNAQK6y9xk7BCAAAQgsFIHSZYXxQCzHThOCxS7LsdMcA31BAAIQWGUCCMhV9j5jhwAEIACBhSJgEVSWY6cJwWKX5dhpjoG+IAABCKwyAQTkKnufsUMAAhCAAAQgAAEIQAACEDAQQEAaYHEoBCAAAQhAAAIQgAAEIACBVSaAgFxl7zN2CEAAAhCAAAQgAAEIQAACBgIISAMsDoUABCAAAQhAAAIQgICFwMHRgXOHh80ph+u7bv1w221sbD3TxJ47cOtuckz42Tjyn7f/XPe/WLP0yLEQGJcAAnJcvrQOAQhAAAIQgAAEILDCBLoC8qlAXI8E5BoCcoVDZOGGjoBcOJdhMAQgAAEIQAACEIDAIhBoxGP4Od6BbHYWw0+7oxh2F/3PHgJyEdyJjccEEJCEAgQgAAEIQAACEIAABEYgEATkoRePxzpxcmlq+xNE5PEHB2t7z/T+zCWsGyMYRpMQ6EEAAdkDHqdCAAIQgAAEIAABCECgRODxzuf+psbTzx6y+fiZf5928efRv0EMgTkigICcI2dgCgQgAAEIQAACEIDAchFoBeRP3vnjpwP7+nd/VxSQB/7BOuFnw/+PHwjMEwEE5Dx5A1sgAAEIQAACEIAABJaKQBCQP/n7P3M/9gKyFZFf/7V/2ozxG9/5Pff13/x9v//47I7jweaWfwhruPR1HQG5VNGwHINBQC6HHxkFBKZOYG1t8gSAo6OjqfdNhxCAAAQgAAEIQAACsyGAgJwNd3qFwMISaIVjOwAE5MK6EsNHJlDzJUt3flnmVjwvpS93avoJ51hsGhkvzUMAAhCAwIwIICBnBJ5uIbDoBGqK40UfM/ZDwELAMkcsx8Y2pMRj6Quebl/afhGPFs9zLAQgAIHlJoCAXG7/MjoIjEZAW3iOZgANQ2COCVh2+PqKs9T5uf5T81aay33tm2M3YRoEIAABCFQQQEBWQOMUCEDAvwOZeyAJAwgkCbSCSzNH+oqz3PkISIITAhCAAATGIoCAHIss7UJgyQloiuMlR8DwINBLQPYVj6HzUhva3cbSXB7CRsIEAhCAAASWiwACcgB/5u4/aR82ID3cIP4895CC0n0u8TDiNiQb2kJEwiE9QGFaLEp2ajmlxiJxsn5e4wetL8JxoX2JectKe1yObbyj0S06pd2OXHyWeMa7OG0bXabSmKyxIPk3x9I6Lyxj0MaDlG+ksWnzUNeXWr6l+VqyO3eeNFYpj435eVdwScKsncNj2dNXQCIex/IM7UIAAhBYbAIIyAH9V1MspBZoadHOnZMrRmqOT7VVGl+McVosJCGZKtRLAj0n+LS/7xb7qXMs7bRtaceg9Y/2uJRQyBXu8e8t48zZoy1+S8wlf9TEeTyfJJ7a4yUOsYCumWO1rKQ0ackxNXbXnCPZPNbnFgGZ+wJI+kJCa7t2DuWOG8oOrb0cBwEIQAACi0EAATmgn6xFjlQwzlLoWMRoCuG0WAwlIK32SsJkCAE1zwJyGuO3zI+h/WeNf4utOXbWIr5mzO18KdlbIxoQkBOy1i8L4jhr/ZKLP+tylfJLHH9Dx4LVRo6HAATKBA6PDt3R4aE/6MgdrR34v9bcxvqWzzfrT0/cd+HzQ+dftNP8bv1ow60dHn8eXtnc/gE2BAYigIAcCGSpoLYUjFI7qSLFWszHRWSuiKkpJKUCdWgWJfdpi7kcUy2nLr9Swaa5NFnatewjGjS+SfEcSxx1YyGOwZJPtLsqmvZz/Vrssca05fhcPElzvvWjJeZKfUlpcggBWRJPQ8S9NIa+nw/BQJP/tXaWmGnmRuny+z5rg9Z+joMABCYEDo68aGwEZCMhm7831jYjAemPWQsCcvKDgCR6xiaAgByQ8BBFjuYbaG2hIhUQlkLWimlaLEp2aQVkLae4CGuSu78nMf7p2/6sL2EdS0C2/tHwaZlabJHat7SV8nUq9rS+Sp0b2yMJupyQ7l4WWSr0u7kmF7vaea/NSaWcU7J7iHyiHUvtcX0ZdPu1zImcvVL8WM7r2jOEbbWMOQ8Cq0ag2X0MovFYQK6FncVjmdjMxeOdxX2HgFy12Jj1eBGQHQ/EBVX7kfbb1tz5XSdLOwKa4k9bqGgW+lwROkRBKQX3ECxmLSBzBbG1GCyJGa0o0cavJi409lsEWEkcaeyRjqlpvxT7qfi3FuSSzbkvGjT5IhV3Xfu0fWuPk+ayNifV2j2kgNTk6Xi80hqQiw3LHNHMOckP7efWWI37lnLOUHGjHQ/HQWBVCYTdx0MvHtsrUJudRXdy6Wrzn/7DA7fvr2z1D9U7BsUO5KpGzPTGjYAcQUBadqFqBJy2WNMs8jX9a8KzpuAb2paYU20xJ4nEbkFq8b2mYNSOIWfjEEyt3KQ+LWPKiazSPaba9lNCQtoFk4SExqe5+dPlJsVU7G/tmEui1TK2VDva+37jcUpiRTv/+tivyWklv2m+DLPEhiZ3a+LIOq4h1xZr3xwPAQh8kUDILXu7D72IDLuNE+HY7ECu7/k/k8taw8+m/9/6M8Iy3CO5cdJgqyyBDIGBCCAgBwJZU+RYC/PW1CEXeanYr8VjFZC1LCxFXZ8+Sue2xePQ7Wv93I2L8N9SIW8tTq3jKsWUxj4p5mbRvjS/UzZLnCXRpzm/7Vfyec4+KXYlX1hzUpejJRas+URr9xDHpb6IyLWr5S35vmR3Km9oxpk7b6w1QmMTx0AAAs7tPt5xh/4q1hsfved27n/WIHnprS+7cxcvPcWz5bbchv/f0x//kJ3D9fBInaNGWLaXvcITAkMRQEAORdK3Yy1yrIW5tVjT7mLUFJ8StmmxyNlhEV99OKV2T+LCeKj2JRGjjSdrcapttxufOQa1O7RdP1sL2rHHm5uXkt8lAVnrb+m89nNN7Erz3JqTJNussSa1p7V/rOOsebA0hzQ2Di0ec3ytc0pjO8dAAAJpAkFAfnztR+69v/937mc//NNGRL761q+788+96F5+46vu7W/+trt08cVnBOTh+oY78BuWQTgGYYmAJLqGJoCAHJCotVioKZZSxV+piJIWeovQsqCaFouUTTVcrZws39ZrilyNmJDa0Y5bGmuOqfaLBmtM5QSh5bJAa7yVYrmmLYl9SlBreJZEaI2dufwhxZY09y0+r7G75hzJ5ml8XmN3zfws+VX6TPrc+oXNNLjSBwSWmUB4cE4QfO3c+/zm++6dv/wj94O/+j/d3dvX/VVGh/4prGf951vu1be/6S5dfdm9/tavujfe/ra7dOUVt7l1yu2vr3sBGfYfjxoBGS5xRUQuc9RMf2wIyAGZW4uFVHEY/64tzLptW4o1SVwOsSNkEXE5eywsJJdZxV3bXkkEaO7T0rQTC4nSFwJW32gLvZoCtdR2d0ySkLKMyRLn1rnXV0CmzpcEb3yORkBK8zcVT7XnWEVkbU6q8VXNOVKemMbn0lzTfnlS+iKh67fcmEr3h+byZbet2Ne5PNaeM6v7UafhU/qAwJgEwgNzwvw5ODh4ejvKD//q/3bv/Lv/zt355O+bC1LDvY2PH+65g30vJDf9vY5eLL74yuvu/MXL7oXXvule/cr33EtvfsudOnPuxNStcNzJJa7hstZnRGW4vbLzbJ4xx0jby0EAATmAH7uLe2oBLX0ef9Z9iEeqMI8X7lTb0uKeW+S1bWmK7+4xuUvlYju0LHL95+y3FFVWX+ZEQM34NYVgPJY4XlJjje+7SrWhmQal+MgVuFaemvjWxlOOZ1+hl2pXKphLAkAz76TY1jBJza+USMjFbhwjFp9r5qA0Rk2MpnKf9rwxjpMEpDaWSr7TcCvFvBS7LReriNW2OwZ32oTAohIIwjH87O/7p6p6IXnr45+7v/h//4W7/qM/cge7t70IPO3WNy/45+ccuJ0HD9ze/oE7d/a0u3jlBbd16oxb39jyO5Cn3dd/85+5yy++5S69+DV3+uxl57yAdBvPCsh2RzLsUK57EYqAXNSomY3dCMjZcKfXEQhoirVuwTaPBc4ijUFr6wiupkkIfIHAqsSjZsdw1uGxCDbOmhH9QyBFINQlYReyFZA3rv3E/Yd//d+7Gz//t+5w96Y73N9x61sX3eULV9zu7p67c+e+2z849Nrvvn+C3q678vLX3ZlzV9z2KeeuvvI1vxv5u+7M+efduedfc2cvv+53LP0H0U/zAJ6wO8kOJEFpIICANMDi0PkmYClaLMdOc9QWuyzHjjGGVSnYx2BHm+MQmPWcGGdUz7a6CGNcBBun4Sv6gEANgSAe20tYD/b33Pf//H9z7/6H/8k9uP2u29+743cLt93zl15xVy5fco8f77prH910Dx987AXkk2YHcs2/7uPqK2/4h+xcaQTjlZe+4V772u+4iy9+2Z0+/6I7de6q29g605jWPmQnCMg1/9RWfiCgJYCA1JLiuLknYClaLMdOc+AWuyzHjjEGBOQYVGmzD4FZz4k+tmvOXYTxLYKNGtYcA4FZEYivjrr5yY/dj//6f3G//OH/4x7v3G5k36svvuBeeOV5vxu54W59cNt9+tF1/+eGe/JotzH7/MVTfhdy0529eNpdeumy2zrzsrv8+m+6Mxevukuvft1defE7bnvTX9p6/LO+duRb9e8K8T8bm9v+/603D+AJP7wGZFaRMN/9IiDn2z9YB4G5JYCAnFvXYNiSEViEubYINi5ZWDCcFSHw5PE99/EHf+l++aN/4z5678/8A3TuuC9/9Q33ylsv+vset9zOnR13+4NP3PVffuw+fn8iIteO9vyfQ3fu0lm3fWbLXX71S+7sc1ebB+lcfv0b/j2Sv++uvvpdd9pf7hp+1py/DNaLyBMBufFUQIZdyiAi+YFAlwACkniAAARMBHIP7ZjHe0pNA+NgCEAAAhCAwJwR2H2y4/YOd9ynH77j3n/3T9yjB7f8PZCP/S7idiMgwz2TT/y9kJ9+cMN99ItPJiLSP2DHhdeBrIXXgfgdyUub/th1d/m1r7uzl15yW9tX3OWXftVdffM33fOv/5q/b/LSMwLyyO9AHvr/teIRATlnQTEH5iAg58AJmAABCEAAAhCAAAQgAIGYQHjv497BQ//E1Yfu02vvuEf3b7uto7/zV5l+9vRdkbt3/RNZHz32T239rBGRd2/dcvc/u+f2dydPdT13wT+I1T8/p7lH0j9x9cprv+EuPP8l99yLX3Evfum33KWXv+KPudo8wTX8HG76S1g3JjuP4X/hSa28R5LY7BJAQBIPEIAABCAAAQhAAAIQmDcCXjz6R6/6V3pMXtS4u3vfPdr7zN27/Zfu3p0f+HdBPmwsfuwF45PPrrv9J/7fmxfd40cP3a3rn7obH992u/5BO2sHk0ta25/zV666519+xV/Cet5d8P999a3v+fsj3/T3S/qnuF58yW36nc2NzZPXfmz4B/dsrp1qHtDDDwQCAQQkcQABCEAAAhCAAAQgAIF5I3DkdxD9qz3c4URA7h88druHD9zO/Z+6+5+/6x7c+7kXkY/c45s3vYi85o72H/vKfsM/bfV8c7/j7Zt33M/efd89uHXHt3EiINf9Jaobm1vu3HMX/as/XnKX/Ss/ts9c8n9/27381d9zF6++5p/U2hGQa9v+6a/+XZKNFX43EiE5b5EydXsQkFNHTocQgAAEIAABCEAAAhAQCATx6O9FdAdBQK41AvLQPyBn//C+F4477uHONXfrxl+4e9d+dCIg/ZEHbtNduPRcs4t48+Nb7uNfXne3/d97T/ae6TAIyQtXrnghecZdfvnL7vzlN/09kd9x559/1V/m+iv+9y8/FY3h9SFBOK55AbmOgFz50EVArnwIAAACEIAABCAAAQhAYC4JNDuQ3rKjiYA88vLw4OiR/8W+OzzYbXYhP/3o+15E/o1/mM777ujgidv1gvO5K5fc6TOn3P7+gXu089DdvnHbi8jb7s6nd5rLWtufICIvXjnjxeIFf4/kpn9i67fdlVd/1d8X+XV/SetX/W7kl9z2aS9G/Q7kmt/dbARkuKR28tDWsCUZtC0/K0YAAbliDme4EIAABCAAAQhAAAILROAgKMhDryH9315QttotjODQX7b6aG/H3bnxI3f72l+5z66/43cnb7itrSN/2enknsUzG9vu7Klz7tHDh35H8kP3s/c+cPfuTu6fnGjAyQNzNre9mHzpOffGN/6Bu3T1Tb+Deco999KX3Itv/qG/LPaNRikGrbi5fsZtrE0uaT1uYCIk+VkZAgjIlXE1A4UABCAAAQhAAAIQWDgCR/uTXcj2J6i45jJSLyUP9t2u/3vPC8k7n7zrPn3/L9z9m//eHfiH7bQ/F7bOuFP+MaxHh0d+R3LX3f3srvvk40+bP4/801s3fVuHu0f+Nskjd+rcpjvvL2m98vLr7uobX2veH7mxednvRH7TvfjWb7sz518IUrPZiQy7kuvrmxPxOIaA7CrlzvDDK0aCjG5eM8LltDMJZwTkTLDTKQQgAAEIQAACEIAABBQEWgHZPI3Vq8d1ryaDiDwMD9k59AJyoi8PjkXkw8/+zu18/mP/Go+dpvHN3Ttu3V/a2v5sbWy4z+987j54/yN3/aNP/HF7zS5kuFo26LHtrQP/2o9NLyLfdmcuXHZnLr3mn876snv+1V93L7/9u+7s+ZebHctgRHhC6/rmsYhUDMV0CALShGuaByMgp0mbvmZGILxMN/ykXnZf+mxmBq94x61PuhhSvms/tx4fzuueU2q7a0M4R3vsiruQ4UMAAhBYXgL+1RqN2moWEy+kmj8j3gjYCEXfn78Psvlp7zsMT1b1T2ptBWT4KIjI3bsfuL3Hn7mH9665+3d+4rZ2P/F7hicP0Fn35xz4nchdLxxv3bztrn10zd3290buP568N3Jrc99tbPhLYP2TWtf901zPPf+Su/rmb7jzl15vROQLb3zXvwLkBbe1ccYfeza8YNIL2MkWaVgnw6WzqXU5DohDf2lus6ZG6JqdxUYsH/80O67Hf/xf7EDOfmohIGfvAyyYAoGcWKgREVMwd6W7KC06pS8AUtByYq/7pYH2CwTE40qHJYOHAAQg0Oz2TZ4ec6Jm2t88o4KaV2acbJ+trx94QTX5d/NJVxw1v332+s+wu9euTUEshVMndx9OfiYCKvw0j9R5+pCdZp0Kv9t/4vs4cHuPbruHt3/iheS77tG9n7jDvQfNWae9mNwKZ66fdXv+gTuPHz9wH/zyA3ft/Y/dk8d+p3Jv3787ciImG+v8w3UuehF55QW/C/nS627t9Mvu4svfcq9/43f9w3de8sZtTsZ0bOKGF5TtpaXdsTxtMDQd9PDxKPb9A4HCOHaf7Lq9vT1/X+eh2/c2HHplsxi1AAAgAElEQVSOQYxuBSHrRfrW1pY7c9rffxleMXLcl0aoPu2X/xiMAAJyMJQ0NO8ErMJk3sezjPblxFxJ6KeEnXR8s+y23x77/5ZEJOJxGaONMUEAAhAwEgjvZfQ/XtY0d+C1P53Nscmv/L2EQRs1u3LhitN1L8i8CnwqK9tLUfMtPKNHGxHW6a8Rjcc/jZg88LuFx/cChrXt4NjOI79zuffoltu5+1P34LN33MM773pxtuO8bHTbvg1/VlgB/b823OPdfXf71ufu0xu33K0Pb7gnD8KTXk9+gpC7cOmKu/rSy2774htu48xV99Lb33FvfPP3vIh8zR/YfW+kF5DHD/Dp3qd46AV4EI3r/r2Wa+1uqj/z/uP77v7O/UZAPl2bj/V3EKNh6OH+zbAWn9o+5c6eO+vOnDnjNsOls/zMhAACcibY6RQCELASSIm8nLBDQFrpcjwEIAABCIgEjr94nMi3EwHZyLDuZZjHO2yN0AvixwvIIy8gnwpNLyAPg4gKv2vO+4IEVQvIZhcviK2wS+kbC7t2rYAMLQcR+eTJ5/4+xwfu8b2fuUd3f+wO/as/Nndv+stEJ5e1TvYjN/zO5YH7zD9g597Ne+7u7bvus1u3vKg7uXcyiMINvwu4feY5/77Ib/oH67zRiMgX3voN/yqQL7mt0+ea9tpdx+ZyVi9sW3HbCsi1w5NLVB89eeQ++fQTd//Bfbe9ve22trf8fZX+AT3+Ps1mJ9O/ZqQZYsve74wG0Xz+wnl38dxFRKQYtOMcgIAchyutQgACAxOwCMhmOc7c95prp1loO7uSrfnsPg7sSJqDAAQgsOAE/IafF2r5QXh5+PQeyUP/wJtD//qNICDbn/VD/z7Fzg5c93LXYwV2colmEJf++KPj49cbrTkRpu1PEI1hp++pyDregWw/3/UP0zk89JeG+gfpPLn/S/f5p3/nt/1+4jYO7ruNw4decPp7J493EIOIfLJz6HcuD9zdO3f8PZKfuseP/CWxvrGHfpdwzwvKrVNn3fZZ/25If2nr1Te/5V768nfdK1/5h+7qa99qRGS76ygJyDv3fPt3brmH/vUim76t7VP+gTxepAYhefrU6UZAhnFuhPdPHq/pu7u77uHuw4bnhXMXGhEZzgljb++/XPDwWgjzEZADuaktMuPLJC0P/khdUtc1r7atbjHdthe3ZbmGvJ2kKXSWe9TaY1N9W/rI2a5pI9d3LixKfaU4p0SJJkas/ojtlcalaX/eHhZjFXJDCEhrnwOlE5qBAAQgAIE5JrD7+KEXYyeXkYY9vGfes7HReayNF0Cbmxf8TtqpkxEdPfK6yD+IJ/fz7C2UfkvPN9Ld4ZzcSJk9fc8/MidcZvtUYO5/7o+f7CQeHe66xzuf+9d23PfvgvzE3fzkp279yU23vXZiz5EXm+F+zwM/xrv3H3mB+Zp74aVfdx++/0P37jt/4nY/v+E2/etDTp0/798PecmtnbrgX/nxLffWN7/nXv/ad92V599025unj7v3crJ51UcQwf7yWr8jerh36HbuP3C3P/vU7Tzy4taLwy0vHk9vn25eNxIuUw1/Nja9cPRjbx6o44e77x9etO/73dvf868fedSIzosXLrpTpyfHah/eM8ehtTCmISAHclXfXQ2p2E0Jkdb00uV6rajR3u+VKphztnUFk0Zs1LZTOq/rvrHbH6qvlHgvPewlJ/aHOEeKO41fB5pCxWa0MaDxkXauIh6n4Vn6gAAEILB4BHYfPfACsisAu89B9ePZ8GLN7zq2P4/u3nL7/lLNpz9r4fUanaeiRg9xXfOCqasX1ze8COtcI7u/5+9fDPdZPi0Ew72AJ4LxwZMN/3CcSQtXXv6qf/BM2BE9uRR1zwvg8BTWfS/Ebt++5nZufN+tPTl5b6Rrnus6Ecgf33roxdnX3Ntf/j3/EJvT7p2//lfugx/+G/fw5of+XZN7XuD5y1rPX3Hb/nUfL735q+7tb/0j99bX/oG7+sLb/nJU/4TW8OPfFxkEZBCk4TLWICA/+fi6+/jja82lqqf95ajNpbGbExEZ/oRdyFhA7h3sNQJ0f3+/2bUMf58+fdpdvHjRnTnrH67j2+JnOgQQkANxthTiucK0VNgGM6UnSqaOsfQVzkdA6gKiRqxaYuTpmpB4bURN361v4xiR2poHASl9QZLzWEkAdsdd8ss8jF8XkRwFAQhAAAKjEGh12rGie/LwXrP7eOPD99yThw/cJ9fe8/cX3n36lNVgw/bph14vnexQ7t39uTv09yE+/dnwAnLtREBuTTbonv6Ep45uHD+EJvxyc8P/+/ghOeHfOw8fNeLv6c/mc160bj/95/Ub+/6YiYDd9GLs/IWz7vmX33IvvvYr7vSZC+60v/x0e/tM83loZ8/vSD763AvJz3/qx3Lf/3YiIB882nM3bj/24zzvvvnt/9S98trX3UcfvOt++vf/yt364If+MteJKD70u41HXiRubG03IvK7f/DP3dtf/56/JPX8xKZjAdnuHj68v+Ou/fLn7s7nt93Zs+f9TuY5b+eJeOwKyHB6uCQ2vPIj7EAGERme0vrEX0r7YOdBIxqfv/K8u3DxQvOU1vbhPaPEAo0+JYCAHCgYtEJNW9S2ZrXHS0VuTnxKolOzGyaJjGCrptCubUe7+1TTfh9xkhu3VShKdlt2IDXx1bVby3agaWJqpuub7ol9Y607t9r/tswDbbybBsvBEIAABCAwnwSCDjt+xk0Qj3c+/bl77wd/6X78t3/qHj2469+l+NgLvAMvXE52BM+d2/GXrZ7sUF44c+gvzezsGK57AbneEZB+g667ebbthVB3N20riLOOwnyws9O87uLpz9Yl30B7yahz167venF1sgN67uI59/Kb33Dnn3uxea/joX/txt37t/1loA+8MPxD98brv+0LuU3/qo8P/NNaf+w+/fgdt7Nz2+/2HbnrNx+63Z3T7ktvfcd95eu/7R7c/8y/7uPP3WefvNcIyCdexD15Eu7znCjgq69+1X3tu//Yvf0r/8hdvfrVyS5kJCBvXL/urn/4gX99yCN3zt/HuO2fqhoE5JlTZ57uQDav7gj3Nnobwv/2/GW1Ty9h9e+vPNo7cuEBPOFy1iAgn3/++UZANoKzuWdysiMbNm47Wrwqxtr3TsYnN/d6Rq9gqepgAU9CQI7oNGlHMdd1fLlp916+XKE7RF+TifbFF6VLAkdbUNe2oxU51vYlcV4KDWtfubYkAWvxh4ZTfIzmnBGniLrpWExKIrIkpKVOJeaLwkwaJ59DAAIQgIBMwF8x6S/TnAiRB3evu49+8efuB3/6v7oPf+4FlBcy4cdrn0akXLhwxouYdS9mnDt/bsP/3j8Yxj9V9OzpA7fZEZjOi8utrX1/zkTkra0F4XNyCeqa/7x9b2Rbm7WW7u6uu/v3w2WcJwJxz/9394rWDz/Z8K/FWPcC1+9U+vcp7vrLbXc7xzzY3XA7Tw7c5edfdr//n/xz9xvf+c+9kLvqHj/xAvnzD9zf//Ufu5vXf9l0eev2R+7e57vuq35H8du/9j1/yehZ9/GHf+1+8eM/djv3bjRPeXWHXuwdbXixuOHvRzzjzr34Ffcr3/nP3Ne+4V/xcc6L22MFHoRg2DW89tHP3AfXPvCXtB76exjPNSJy0wvGbb9beu70BX/JrReU/hUdQTCGS1bDT/vf4SE/4bUl+15AP24uxd1z5y89518v8mLzjsjws+GdteHvAw3/v+EX0D77qs2M40Nf4XLf44/Dg4v8n8lDkE52lCfv8Zw8XbZ9wqwcSct1BAKy488+Ox7dsJDEhVT8xm3FD5vRCsyaIloqnuPwtzDLHdtts+YhPO35EvdwXJdlias0zWvHkrJVslu7A6kRNkMKSA2DmKMl9kuxVmqnJu5zc65ZeBJPc9WwlmKIzyEAAQhAYP4JhGflBHE4EZAfuds33nU//Pf/g7t769rJ1Vde6Fw4v+1eeCFcRrnh31G47wWQf2CMF0h7/n7FtQ3/7sPm8alebPrLVTe3/N6V1zbbXig2O5d+96+rcPa8GjzsPCQnvJajXfceP/G7cl4Qrrf3WK75y0Q3vXA6bj/08fGnu+6Dn/sH1PhLRR/de+Qe+J26e15s7XvxFX6eHJ7xF6j6y01f/ZL7w3/yX7vf/K3/wtv/YvMKkFt3PnA//9HfuPuf3WqO3ff3St789FMvjq+6r3zt2/7vS+76tb9xP/3hHzWCOvwc7G56gbzltjYn76s899Lb7tu/9V+6X/3Wf+TO+/sjuz/3Htxz7/3sh+7Djz5sXtERBOR5LyC3/P2P2/4BOtv+Psttf19j+He4XDUIxyDSwiWsjZgMT4z1ojgIx709/1TZJw/duUuX3MuvvuYvh53ccxnk3bF0nHQd2HT4xFHnJaI/p/PkouaJt+HBPb6VRkCGbxHCk24nP+H9mYdeRCIgY5Ir+m+LGNIgyhWeliK6Wwynin+NuNTY2h5TKyA1D+mRhFIzKTOvUYg/sxb13ePjMdaIgbHHUuMPzTiGFJCWuBrqWGmM0ueSHdr479uPZAefQwACEIDAfBCIBeSdWz917//t/+iF2UQ8hZ81L3LCJahXLp873nXcbXYXd3f3/S7Zrhds/uour0Ab8eh1SdhdW/OXkjbvgQyKyH8ehEr7c7zx9fTfe/7JqUHchZ+w07jlH6rj/8937J/suu7vH/SvsggPoWl/Pvzolrv+wQ0vcu+6uzfvuvv+tRf3/eWm4bLYTS/aHuxuuScHm18QkOH8m5+9795/7wdu8+isfzCNv7fS/+zv+afGervDDmFoIxaQ+/6hPUfh1STHBlx542vuO//wv0oKyPDajr979x13078e5PTpbf+01W139sxp/+ecF99BRE4E5Jrvp60Jm8tYj7dYw4N4gnjc330yuX/Ti8hT5865V15/o3mYTvhp9gebp8oGORteBfLF61i9vPfkJ0y9JD8WnMdnHwvHiU+C744F5PEAg3gMZ7SvK3kKfoX+gx3IkZ3dt2AviZ2SuGwSWuY9eKUhawvoto1cH30EXmyftg+NqAtta3f0JE6ptkrctePo9mvxh8bffeNx5OkiNi+NMcVLbPT4gNy51ljW9sdxEIAABCAw/wRiAfnRL/7M/fL7/7sXjfe8EJzsc637+/OCELx0yb8f0avEtbWHXgyF3Tv/4JfwJzx5NBznBcipZrNx6xnJsul3tw79U1MPg5BsGjz+0+JZf+x/d+AFqd/58sdseRG40bzawwvItXNu3TfaecaO34F84D69/rm7c/OOf4fjY3fn3j1/v+ATd8k/aOaUf13G4/Xn3SdeWJ6/ePmZHcjQ3ef3b7hf/Ohv3c7du14Eb7rnLr3id/bO+U9OLuH8rBGZf+JufvwDL+T8zqYXkI8fhR3XI3fu7Jb7yq//gb+E9Z+5L7393S/sQN787Kb7wQ+/7z766HqzW3v+/Fm/+3nW70Ke97uOYQfylFv3otJfNNqMPryqo3lnZth5DOIx7EKGnV1/7+lBeKWHF5DbfufxlTfecM9dnAjetSAe1580Am8tiMGw3esBBdHYtju5TvW4j9DP01AMu47eeYfhN8EfXmZ6ARneOxn2OMKfcH9lc59luAeyC37+w3kwCxGQg6FMN2Qt2FOCMbe711dA5sSJRWBZRJFG4Gl3ICcJYpJoNZei1vadC4+a9iys2n5rBGSXSWx/6QuJkafCIM1L3C27+12DSsITATmI62gEAhCAwEISOPA7f+tH/p5ErxxuXP+x+6s//Zfu1vU/d2e2DxsBecYLso1N/5AcLxy3/ONUT/t7HhttN9E8zf87Cg/QOb4HL1QuZ9a2vWA5uSnvwL/S48CLzPZlj0GXdq+43Pc2BOFzFHYy/VFP/K2XB0FsNnVQuJxy29dCJ49xvXP3sfv01j138/Yd98Tfp/nQP5E1PLT1rH/VRXiNxtbpF72mOuPefPNt971//B+7N9/+NX//4uSJqffufex+/JP33E9//pE/77F74erz7rzfiTzv3/d42j/kpqm/fFe3bv7Svf+zd/y7Id/1D9x51FzWGdbgF158zX3lV37HvfWlb7rX/SWy57ww3DztR+vvDQ0/dz+/6975wTu+/Z96sejvD/Xi7zn/LsczZ/yOp7+H8dSpU839kE8fIhSGGYRc4Hgs+B4/9vd0egihv8O9e+7q5QP/2pCzT59c6zd4/fntPaLHorxh1d7cGMThCa8Dv4N8eHyvZbBxY/2C3+ENY52cs+FFbfjz9Gfd3/QaxHuwrGk+tHUiQRcy0I1GIyCNwFKHD1V85gpVjaCzipPS8Zr+Wg6WfqXiv8mzyktYmwSGgPxCOFp36KTjB5gegzZR2iXMiUfNruRQc3jQwdIYBCAAAQjMnEBzD1744y35+NoP3U/+/t+6m9f+tdt5cMOLDi+bfC1y7uKWF1leZPibJU9vn5rIjs5DV/0zZp55iIu/WNNtHz+1NAxw98hfonp8OWX49+QS1ZNLWnfDc2o67T1+su/2/S5c+DnlL/d0/j7II38f5YOdx+7uvR2383jP3bnrdyFvf94IyLNnLje7e6fPnnaPvNjb3LriX+dxyf3BH/4T/2Cc77gz5696gTS5f/DA33d47aNr7qc/+4X/+5Pm/FP+3CuXrnqRd87fA3nBXXjuuUbM3fj4F+4X773jrn3wU/fw0Y678vwr7rnLL/j2XvRC8nX3+iuvu5dfetldvOIvsfUP2Ak/j/yltD/76c/c93/wfXfv/j0vHp/z90Fe9Pz86zxOn/J9eBEZGPrxh0t9g5AMr/9oH6YT2tjbDQ/R8Uz27ruDR9fd8xdu+93HyXsud3euuwP/TsvuzuDJPZGTcNo9WPe7wicCfvPcS17kntyrebh/xov1E8F4xr/j8uzFyeenz3p251/1/jx56u1EPCIgZz5ZF9GA2p2ieKyW1wlY7jtMMU3t3FnGEdq07M4MKSAt/ebsbJnUiKiasbTnhH5j9u3v4mOs/iiNtaatac/FFKOunywPWWrPk3YltQIz9lFq/nV9O2129AcBCEAAAsMTCOIl7EC2AvIX7/2Fu/fx/+cv3fzs6Vq+sXXod8+2m9dOBEHZ3K/oBd9jf9loeGfjoyAPj/VK2LE85f/RPgOnETThHsdmB3Lys+UvHe2+tiMWkBtru37n81Tz9NLwUJv/n733fJIkO8/9Tnlv2o6fWQ+ugdkFSAIEeK8uzZXiXioUYkihkD7rz9FHhUKhLwqFpJAUQYiXTkKAwiVIXAAEsAvsYrFm1s6Oa9/V5X2Xfs/JzKrs3u6urJ6ZNdhzFoUpk5V58s2sqvz1877Pm0iSYooC2Wx1zO17O6iZMdPu9qcAmcsvAY1ZO7/mQdNsbDQBubH50//435pnn/uKWb90yUJhMOKJjFU4t3f2zO27m2Znq0aqKEos769WgKlCBgfXddTCnIXIRrNu9na3UAVVZ8nc0xWTogek2msIIi9cvmDKS2ULhIrNe++9Z1755Stmv7Zv004rxYpNVbXwCESqHYcg0taKEk/bwoNjMB0j1sO2JgDkqHPbFOOv4d66Z+Gx37lntKhNXfXHUb0RiAU+MaGdjkMUYbU2CcbB/qFpNbzjUVq6Yi7ceNpUL1yz8Ki03lzlCVNdf4HHXs3lzLbHN995+KfhZ26NToF8iIckfPEbrHaeW2R486ddkB5fV/iC96RtavnTVMST5nXaRftZ6z7ttXnrX+T1qNtYdJ5R43zSqTHvGC/6uuZyEjRGjdNJx1rPLTqPKOfrQ/yonLqqs475eeDxtPgEE4gCj+FlT4vT8XnPg9ZPIpZuGy4CLgIuAi4CDx4BKV9SIJU8KgVSANna+kcg5cAawCSoR8Quxzq1ZvxG9sFvgJxD2+qVSA1dAJBSKWlScSSFVYBEdd90smNgLcSTACZq24wvgS1qDemdaNte5OX8qhrFhGkAkLcwz2l1B6h2E1TIptmvN0g9rbJszgxJ+2w1UCZ32qZDGujS0rJ56unfMV956Qlz7cY1lvHSWJNp+kUmSjblVUJooz4xe/stbjumXme/M3HqFotmee0yYAo4J9I2BXc8Gpna3qbZ3NrGHVVOtEmzurxqrl67ijq5bMrVsk1R3bi3YV7/zevA6W2rLhZzRatAZlFTsxjqCB4FkXq/BlY5R+ITx4U1PgS6h3Uz7tw1hcQbppDZMYcjUB0YFzwGLTz0fqHkDCcFjzFUyJnCK9db9bwMBjxsOi3vkcC7tLKE02vZ7qddX/qKWbnyTXPh2rPMt8QzATh6pjuzxw9+/n1W1+AA8rN6ZNy8XARcBD6XEVgESj+XO+gm7SLgIuAi8AWKwIQWGoIcpWzWa3fN/Vu/MNt3/gNplA2bsirASpo22ABo8kC/ATk4w/fXsa08Dm266ixlUnijZYMh0JyW5/Hk4UT1faG+g6hjHeBPPRA1YmohgRKmbUmplIup6jH3gbw7d3bN7kHXwFhmY+vAHDQ6KIMegGo7ug1VU8kfsCuVnFkmvfSJZy6ZZ55/ypR8E5pOO4thT8pcvvIE/R+/btKFdeou6eHYAiL3dqmt3GGdPdTDZQBxzRSKBVJgvXTTPsrgzbdumvff/wAFtocz7bK5cvUyNZQFVMtl1EuW5b/trS3zq9deNru727jTAsOAWg5gtRCZJZ0VdTP44ywzZq9n8UiOmyYxZh97exj47Jly5pYpZqSAqn8m8c+yhVB8dTDkejuNt8IdGBbZeOumlNm4vQ36GY6vB4tDcmU7Xcx6RrPjlSjcMI89/2fmsSdfZJ/JT9bxtesPlglgNFLzyc/lp8kB5OfysLlJuwi4CHxWI+AA8rN6ZNy8XARcBFwEzhEBQG4AQMrEZkxPxAZ9Epv7H5iD/fepw8MdVQM10qB8aQw6W7BOl3szRSsJXBypyfP7Sk5ng3IXLpo8JAdzgqI3HAKNKKCDcQKAkQuot07VAIb4EmURhRPFUT0nd7br5s4W/R/7h7Z+Uc6o7dbApqBOB9uvLGXNl798xayrdyVQl6cOcTBgOW61/R61kkPztW/8a/PNP/zPTXH5GviWsOmnmlMNc57bd25bWFsnlbVQAGAByLhfs9g8aJm33nzLfHDrAwvfqyh4Fy6smyL1k5WlJeopV6wxzm9+86p5++YbqKI9gC5uU1ilUuayOMsCyFJYU6iR0iCPAmTdTHr3AciaBe1c7AOTGHBcDnock0OU0yQpuTi6+nWXE0Eezrfqv0mmLMfKv/kBUcovYbLL53GRnRwWiBsQjcrZh77b7bHpdkLHs/y4efprf24ef/Ilbw1Kf2W+U36c9pT87U1pdQB5ju8S9xYXARcBF4GTIuDg0Z0XLgIuAi4Cv2URCAGk9kwQeThsA22tqUpYr2/ZdhKCx07tpvnw/ZuohD2EL0+RSgJAcb/oMQ1oxWjJcQQw2cYhMHpIqqwFRCQxq4oBbILGTp86wFDNXge4EygFI0HbCTRJ+3AX99XOkITbkOJWrVRtbaGGAHN02Df5Yoq+ifRcBJpgUwBKbTjGdrkWwNlp983vf/s/M9/5V//VFCCD7Y1If71z545ptBuoh2lTyGWAQ9xWSemVJDsBcDfub5pXAcS9/T16X07MCm6uFy9eshCptiCrK2u2t+Obb71u3nzjbdNqdmyNZUEwC0hKoc1g2pPO0BPSqCWHIBJW73dMrHfLxEZbxMaLV+Zw0yRHu6bbGqIeApQAZHUFNTPnpcBOqHFMZFKkxYKtsrdV6EKmRHRasU9JtFRKMj65vJy28DjgNhwkiXfSZHCj1a209ry5/swfm6XlS35IQgBpD3lwfI/3Y5kess/9HQeQn/tD6HbARcBF4NOOwHmMmD7tObvtuwi4CLgIuAhEiMAxgLTvGKM2hooU9/Y3AA1Uu8ZHpnbvH8w779wCmmiXkQwAsgfejW2bjzxurXp+RGqk0kg1YqM+iuKQ9EnVE5J+aVMuZymTYxBUbTKCEcNx1fZG9Mch4CcY05AKmaAucdoGg+fSWVxQWbeGUlzvbm6SSkqqJ7m29XqX2smu30ZEmZikcAKAQ1JWTwNIsdz+/r7Z3d+1Kl0BAyGlqKaAPc2fkk7UwaG5t3HPvHnzTRTLbQvTK+tSKwu2TccF3FlLqJ7tdsvcfPsd88F7t7jfthBZKuSsKVHWB8i4AS6BSI1Bt0GB4psmMdmc7n8axTcpIyLScxXSOLErlDDioX2IRoL0WNUyTls2huBRr8tvJ2TKSqylJpKOCzzqBtaSEksK7oWnzMUnvm6W1p9H4bzupa/aoeV9BdKWQDqAnB4cd8dFwEXARcBFwEXARcBFwEXAReALFQGpgboBgKqDpIEESmMdWBmZ7fsfmDsf/toMevum2aTnYq9l9ndvAU8dagtLqGcewJTycQx2VC9JCiWAls+odnHW0n4MfKapvUsBVlomRS/JMADa3Ei5kQKZCcAmkQIwwzWUktB8KBqqThKIi1klzR+2JYU3l929uvnoLvWCgF+CbbbaA9PtJdTtcLa4oS0Iqt1Xf+9PzTe+/WcobbStkLLIf1YVJR5KTd3f3SGVd8+ytPo5pnGYzQKRKZsnalg3NZl375Cq+muAEyWSFNdlTHXSKJUVVFEpka12kzkdALb3TO2gZt+nWOhWwKhHaa3VXNeUMk2rQk5QaVOTDRMfUYeJQdGg27PmQEqf1foF6THdAFaBpIbqQ3U7aSjOcXo8BoptSsvxv05vYGsqvf3NAvgZc/VxlMenX8RQ50mTLV2fri5GS484fTXt0KGCYm30RaxTav3t+tQ4BfK363i6vXERcBFwEXARcBFwEXARcBF4WBGwPRhJMcVp1WtkPyFVsmY2b980P/nB/242771DKmcT6EujsiXMXm3P9Op1zGPKZmVtCVhKUfNHD8ZMAiCSc2oKxU6QNJsgmh3MNzPWkQPpUYD0llWrD9UOxqRshv1ZlMnpA6RglwxWAHCmUJox6qPf1kL9IW/f26a9iLGj30gAACAASURBVFe/2QWS+gMBZpq0z4sohLTzSFRoU/G4eeaFb5r1K49jCpS3wBoA5NgvwBwCobWdHbO5uWOVwzLAlwEi8xjhCOSUEmshEjh83ULkrlldVfsPL53W9nhEie1jM9sF2GRYozEmnbeFFarikMdtdrXYM0u5uqdCkhqcSdRQbeum11QqMY6z5OAqMjLzkREPfVBsfDQXwbgNTmwmO9oY+vHRv0ncVRN+G48Rc+6gMA+A9T6tTob0UBmPUqax3zarF66a60++AKAWTb56wyyvP00qMPWc8ZxtpTKtc+U4OYB8WB9Atx4XARcBFwEXARcBFwEXARcBF4HPUwQAyDG1dgLIQ9RHQdSg1TC/+Me/ML/40XcxgNnnWRRFv4WHav6auzSyF5IBL5UqxjGlpHU8zeGWWioXTbmAIkYrjmCIcWwbEL8tSAyw0n1BmYaEtDAP2pWH+NCoJQWuokOlsgIvPc055JkzGtJqxHcdrWFws7ULfAGOGvq3uvKEuf74V0xl+YJZo99hvnrdpHLLJkefSaWbyuk1gCMpcgJZD6aNaTebZvP+hjk4aFhgE0Qq/TQHREoRFER2cTH96PZHtgWIoFAKZFhB9eBx1uex3tgzDeIq0FNKbSFeM4XYbfpxtrh1uTXMGLW312oDmzT5YH9jzLNQUs2kejqi4uaIfUWtQTIojNp/tRnxXWytC+6MwA+JX+DKKuOhZq9nOh3qH6n17DP3brtneqjKleV10nCvsq0ErT2umkvXXjRrl18w+fIVjlXeHi/tV0ytXxQeHT+7HW7e3x7scTukHlbx0/55I5yg7NVjakHNMegPGp7vbGWfnsurUyA/T19ibq4uAi4CLgIuAi4CLgIuAi4Cn1wEbMsHKVzULFov1hHgcmBu/vqfzFuv/hC4EIw1ABRPPRvSP6PXrtGT0HucJN00nRjRpkIplXGrupUBSj0OhgVIdYLg9SzqXAoIiqsOEhhJA2FxTHekbh6FCK/FhK19pCZSkKL3j+WUCiwKSdodXGNxOJWDa7NJP0pgawREqSVHkjRTtayoN/vmyvUXzHf+6L80Fy8/aesYk7lV5MH8dH5Km9W6ZeijWxggLSA2mmaLthwH9J0URFaB5Cz/av7q6ThhfoJELathW5gcaWOCwuvXg9ZqNbO9d58U2w7Op8y53zeZyY7JHX5AneMOWNWz8DgC6IaA3ph4IxJaBVKxVe3ohNjl1DaENOIMMBu3ZkYzF1vFLIlrqmpNNWBGUnL1L8DITfuneso+ADkAIJX+qx6Qgmn1vYwBpKlszly8/qJ54tk/NaWlx60KGRyfOO+3a9ZB1X6qXlWNQP1DLoC055K/z8JAJREHTryHgOPE/+OBVmNB+kgqbGAj++mZ9DiA/OS+gtyWXARcBFwEXARcBFwEXARcBD5PEbDKkcDR04Wk8A2Amvff+Htz++aPUKlIXyWlMh732nikk6AMF/sCx8AIZ4Jz60SNGH3RMU0KquBN6pp3gyAtTFCJSKrlBBMWK1YpU1VAxGtW2eI/rYb/t4AjWLTvitOygr6Jqt/T4y6ZniNUtXa7Q7/FXQuR9Qb1gmoOadebRRWtsszYbG3vmcvXnjIvffNPzPLKJbO8etkUlm+QBuoBZDyGwyv7Y5lPmMNcRj6geodRrrQ9G5P7G1tme3ePeMRNFTUwAxkLPA9Jjw1rbEnSRQN1VWsYUdcYKG0y0mnTb3IoAxsgsU996Lh/x4w7H9AdZQswxzAHmE/EvPeo/rFHO48+rrg9qYVAX4wYZjEryqOGSvEU+OXzWVMkd1iptUnmp1jp+KS5P6KHx0BpsIClDI7SvEfwF9R7kiVrjYWCoZYlCXKQL9z4prn01L8wyUwZxiQv2SdExUm3ozLx7A8GcVqKJKgxDVRc26MzZOwTV52r2oKERlixPSJnHpGiP7kPlgPITy7WbksuAi4CLgIuAi4CLgIuAi4Cn7cIhJsucrU/QK56/9d/Z+6++yPbziOfqwElnuKYTeOCCkyocb2trwMUY+rrKErwh/BCr8X1GhBjAU2vaTvcRoJJ6+bpC1ghuNBqElIBuWOhkmV6tPGYABxSLz2FUaCXoBUHKh5GM3v7TVOrtQAz3FYBz1JxFZiqmCYpoO++96Epohg++8JL9GBcNc995Tvm8pPfsHV+AtYEcBr36wO9SVFjCUAeTl1godUx9ZTMSWrhHdp33L+3YTIop1nUP4FbihrKsElPSgAVajMic6CgrlLr6Ct9lH/HPD8Cvrvt901j82dm1CE1GNhOJ3G0BdQ1tHyvs4NaWQPyqFdk/9RDUq6zKeIheNQ8KmUUSW4ZtfNAkST0dniArul7QZY6Guc96uvYY319boeCSzWKZPSgSQFkEUBef+xbZv3xP/Dg0QJkMAR/gUPrx0/2JKY7ugVDHki6Td/NtqWQfpaHA8jP8tFxc3MRcBFwEXARcBFwEXARcBH4dCMQBkhAY0DR3dadV83WrZfN/ubb0AfAlMbVFCgJAFJtIDQEeKkEUBMycVHPRqvAKatRwGKXU5qjIBRdys9MtGrjsfpH+5xuPvBINesBK2CrB0M8Hk8yqHIjVDxSXFlub79BX8Y96vqo5esqlVQtPVLA2Yjnuih11C5WK2b94g3z7f/ovzDXvvQtALJkwdG7CYZVj6caUCmfqHPWlEeqK6omoBekXwrotja3cF/dMB2kULnOJigIlEtrinRWjSTq2wxKeSIk1g0G1EOS7qrWJBpjDG06zfdMY+sXAOQeMAdYjjpWFdawIG2awGOT/fGrB+OCx5yFxxhxVk2m4LFaKQDZKJLENwDI8InV57gq3feQ/RXwKrYdmQwxH+W4Kj23iKlPEvUxW1o35dWnqLVEfQSIKYKdrooKTOY0A0BVO+oWjCTprklqJoMx1tKFCyZbXLNPxSe4yhLreMJ3dw3g0v+jwqf7YfC27gDys3AU3BxcBFwEXARcBFwEXARcBFwEPpsRCAMkMxwMgIq+HEBp27HxNkokZjrNbUBRtYWHABJ4Rp2cgE6prEkASkY4lhkFL36tXpCWOAXIoLckNY9yYfEZ0VfIvNDYRZS+ys3e5d/umE6JgI5SUjV6bZSzvgx1PNWs1RkCiih5UvaY+8S29fCAp4gzbLGyQorrHvWbffOv/+y/Nc9+/d94CqStU9RNkCa09WpAvXRLpcN6wGtocWFQQYPRbTeIR9M0mh1aczQxz6mhftaZn6fS0oGSG+okMCZDnUCJ1Ws2bZQWISpbjKNSWlOg9oemffCWGbZ2YOw2rw1JHW5jYEQtJMsO+k2UwrZVey2wkp6aoUYxk81zX+myOLQqpVWGOty36nCozUnC1qbGTFeK4xCrpBF9On3TIUHkuN/loPf9NNgCZj3ErFwFdKl/bW3b+Fiq9wdHHPycxUNwr1swkvEi50Rx+nhCfWVu5UmTq1yxEFlcwr3XOsiu2Fs8hrOsVv/plTxO5xrccQD5sZC4J1wEXARcBFwEXARcBFwEXARcBLzr9glq0LSAkXsCtQDu7t9+02y/+9dm8+47ZkRbC6szHdL4Xs3kBUFyBM0KUJSdqjpI1TOyvhBw2K4TYVdVHoxQ3oK6wGBb9ngI3lAqBVr2oRTRMVWBQI9gTEpfMoXCRW9DqW8agy4pomxbMLe7V0OZjAFgKKYY6VSXlk22UDYbG/dsauaf/Js/N1964V8gqs0AZzxqwaxe2w9NYDRooRACVUFRZ18QOcuzPWT/zUTtNahRxLjn7dtpc2+LdUg5ZPQPi1YltT0YmaMMfcIprflM3IJtKkPqq/avcdN09t9kzg0eYygUIzW3tQeUdjAK6qK2di1oWji08aYHZ7ZoXVjzRVJFD1m/VVK9IPdIix0CnsHAssZUWE49NFvtvq2j7PsutQf1ntne2TMrS2nzpS9dsamwuWTHVLPUYsakhqKyArSCY5kTaaSAfx3TYIzoqyIonT6mr2S3g2suJkDDXt+0+qQKly6apbXLZmn9skkWL5h0+Zq5ePUFU6pcAnYByISn3tq0ZgEqKutxU6XZFh/9PQeQjz7GbgsuAi4CoQgEf3EN/jIaDs5Zr7kgugi4CLgIuAg8WASOGnHM1nXS9/G8LZ20rrPWE14+6vZs78Ej9DRvVg//dU/TOx0g73z4G7P/4ffNxkdv2Xo8jUyGFESUyGDE01z1S4BS7SKQEgM6YiFV0yqWpEBKGdMQsKr3ZLDvgqsj8bbvnQHb2KZcouvlUN1IE42nlPpIWispqnH1WsRoRqY7u/sHZmNz19Sph1T/xFyOtM7lFZPm3/v37lnTmT/+T/7MPP3s75sOimGvc+DNZ1RjLl3TPbhD+iatMui1OOltwLFAYY/6Q9qahLpwAJgdtueZCml81HjC7A+uoTSipqVW6TpSVufL6etp6hUFkV7sUAp9sxu1MzkEygeoj9u3fmDq+7dR5lDveOt42AX22jYFt9fDVAdFMe0310znqkBkGUUSMxopjaTc2ps/OjLokfWqPwSQMs9RvA8OOub23bo5aHjzH5LWGk8MzLO/s2pefPFxs1SljtLUTDV9YPLKBGYk42rkIqj3Ho+pDz20rTy8bYxGaQDTX5jHh9Q/jlAoB3KZpU51cJiHcStW1SxWKmavyT7Hq+YGtaiXr3/ZFJevshEg0h9KkfVqU1G5j7izThd55HccQD7yELsNuAi4CIQjcNpFxHkuLlxkXQRcBFwEXASiReC0P9Cd5w93p4GoZjLvj4NRt/dZgEcLA7rg5//lfBpoSGEF8pWf/q159+XvmmZtw1SrVasC5gqoZGEPFGUz+vyiGsWU6tt8ME7i+JkAbuK28DHYguBlBqBJazoTkrSO9YEM3io1T7cRLSNs3Z1vtHOIEqjNBQBZ2yOdlFRWpYgWS2VMgQ5JN22a5174ivn2v/oTa7Czffdts/XRq0BkzWRje6htwCKtNWKYu6ysVjGmkfMM6bDjPrWOpJHOBD1glxRV1QX648PaOgB5HefSqwhpV1AHV4HJGVDlrINsysJjlv6Rh+zDEABVKuug0zDt7VcsQDYP7lnIHqN2yiyohQmQAHKIAqpejlIgNQYofKPJbP02lH5Kql7vDmjREXJVLZczplDw5ivVtEMjTfWWDMb6etZcv142ly4t2TTZfvfArJV6ZqngLZGMYawTH5oMrVmySI+9WMn0TcHED/WHAsBylGR+oRNCx1JwjJItsJ8Ai/1+GmV4YIF/HxX0kNTV6wCkILKy/sQxgJSaqnTc0DkRUrB1d/bK0UfRvi3mL+UAcn6M3BIuAi4CDzkCi158POTNu9W5CLgIuAh8oSIwD9rmvR4O1jwQ1bJhiDxp+Xnb+6zAowUK7U8IIIWRtp8hRLa98aH5h//3fzY3X/kezqENr56Pi/q1co70SVId+TdfpsE8CuTEN9GZ8N4kaxXiaaTVdxFDGrV1ENB54yhAhl1LB7TMwKeVbWWtS6nmMpF5zhGA0Ho8hFCfxBbGOfuoji1gaw8VskUq68SXDAUscaVHsu2v//4fmGeefY56QRTJ935stm+/BuAMzfJSBqicAWEh0wCUPLVVA2+eIwCZSFXgo5lJzPu7FbPbuzwFyGx+nVRbKYQeVCntVrGT0qr4SbdT+45DUk37beaLA+v2Rz807cYmNYHUIKp2ElATyCuNtYPTrFcR6o3ROAdAhlxR1YMxBJBqwZGgNjUYK9UcvTn9FFH7ftYWcs1Nk4KczlLZiKLZavW4oUAWhlYJVaZrChujJMiYz6ACp+MmU6D/ZHGZY6L9Y16CR9Jop4P0XqX4BqPXz5DSCmSiWmocAOStUdysrD/O7TGb1rp6+RkUYgCc9ipKYQ0A0vbm1Ll07O8LvoUTa/NcZkMmr9Zd90GVSweQs8Pp7rkIuAi4CLgIuAi4CLgI/NZFIAqwaacfNF00KixGmc+DzuVhHURh3uhQtY1yUhVMUs+GEqdavDsfvGZ+8O/+e3P/1ptmb+eAdEdPhsunEwAOUCgDHSAply/ZthJ2UKuXzVP3p7xVXd4DTPilACMzi02/u+N0F2zfRD9VUamtto7SN5jR/XazZxXF6bAps976pUL2+h1uABn3VecXhyYyAKjmlgd2BDr1ettcu3bFPP7YVbO+QrrkiP3BmEYjnZCb6mz96WSD+QY1kTK+QUkLpeSmQjWNzW7GvHbrotnvXQOqrgBXV6lvXGL7Monx6iDTGN6kUmmbpqvjPqQvpMxxRhgV9Ro7pnH3n01r9zfs5y4xzZiVlRLpt8AbNYTdLj0oOR49jG70fpu2CmQl/ZRP9YHMo2pmBeq+U6q4LtRFBHhV384ZgSlm9rhbQx1gEolXNznEtqHlPgY+kwn1i6TX9kkFjlEPmqQOModJTzaXRoleQdld0sG18VNPR9WbatkBN9Vr6haMXg8jpB6Or+2e2dmt0bcTRRNVdvXCmlm7uIa5zmVz6ca3zONPf5v1rmqN3OT06h9jzTZcQyuzI5tW69XgquVK2AVWtKk+lUfqbhf8wDiAXDBgbnEXARcBFwEXARcBFwEXgc9TBKIAm4WNB6w3fBgA+VlSH4NjLEMbmd6IyXTZLxMZ1Sneef9V8+uf/Z3Zu/9rUj1xZN1rWJdTxCrrthqMPADZbqtPoqcwdWSeEjJxSWdxHfX7GtrjcOzkSglA/LYgJ513KYBAvSU1KhVgrJwy5aU8kOapXgNMZsaAYzCUotnFlVVAWaos8W8co5ga/Swz5srlNf5FbUQxzWUSpqwWH/kuEDlTzFIpOZ7OHnturLP1i8VUetjoZFA/M+adzSfNbvsStZMrqLJX6UNZBQABOkx7UgBhEniMA1hSH3X8+7jBqjfksNs03fq2Gey+bjp7bwOLDdqQtEylmuKWoz9kB/DlOUBzDOSLotIZeiiyzjS9JwWPqgldokVJpVghTdaHeOAK6rPhGKLESr0MA6V9Xi09AEh9JMa43HaJWQ/Dmy5qbhtVVEZIgsA+YG5GwCupvJp/Kg2wUlNayJWYh6/aApJ9/rjQA3aVsioBOzgcag0ix9c2TrlSk/vUq8KppEGXTBkToBRtRzKly+axL/2JefbLf8Rz6xYGwzWkHzsnZNDEXwk8gOSctQAZOiHVRkZnzBHoXOwbzQHkYvE6c+mz0vLCbzyrPuC05eYVqx9//aT0kfPM4aQd1rqjFuJHXW7eYZi3/3r/vPgv8sN4VjyPz/X4D2bU985bbl7szorJvFgE+xDlWJ439sfj/SD7c9L5EXUfTzrvF3nvWZ+lqJ/lReawaNzO+uwEF2LzzrVgHVGXO+14nHQ+RTXV0DrP8721yNzn7d8i58VpcT9tf89z/kfdxrx1h9czLwanbfO83wNRz/155/287+8o+zXv+AbbiBLPeesKn89RYjfvN/BhvH78t+r4Z2dejKPMIfjOOemcm5fWGvyOP4x5RJnrIssITmJclOt6W2ajI8xjVP8ngLz56380k+67AF7QImNilO0Z7jOYzsVNrdajXs9T8XrAySjkWgq3HamZlFmr1yrDGx8z0Tk2+cCjp1KlvUSJGkJIN4EKGtTIDdrAok8sDVI+t/famMXQAmM0PAKQMqG5dIHWEYDdmGs91RQKIAuZlmm0DgBfb/6pOAqZD2B6HE/KtCdpKiX6PZI5OhiVATrqEMfUKwJHO53rpmtuoEBeAogqwFWWNFSvzYZUUKmzSqUNxnGAHNfeNu3dt4jhPcBXqcKHVjWU8tmmDlLprgJejTTAlbNOtF46calYJgUXg5oCMBYApOaOU6qG1MaxFEG5y9ID0sYekFMaqyBSCuQE9VHg2MO5Ns8O5lAZRxghSYEUhI/6DVJt9y0ACorzGYyGMDJSK44s6cBSIgeY9kydc7UNX4DMsT4B7yBUk6m0WGyBrDpr55hYMZcf/5dTgBwz/5Favfgjxh8AYrYQ1hv6HMaOyIvHqyJlvjOL97HTKdJDB5CRwrTYQse/QE/70g4f6NN+PKM+H5ww9kQL/QUx6pd5eA8Xmf+8fQvv4/G5RY1qlH04Po95j8/a9mnbm3eBE6zzpIuQk94b5cf0tOMaNa4P61iedZyjHJ/j59dp50LU8+lhrW+RuUc5L+addyftX9R9jrrcvNicdRE57zyd97k56fvnrGMd5TMQvviOAmdnLRNle8FnLup376LHZd5n6aR4Rd3GvOUW+T446VhHPRZR4jwvDouci1H262F+NsNxCB+veft03t/AqL+V85Y76fjNO2fmrXPe981Z1yZRrlcW2f6jXHZMvRq4YhUbcdiIthZhgEyNP8RFdebqCXMdaeMASwAmpHn6VKiU0UnIPbOAapUKAZQMXEJ86bduOH0PY+qvCASllDaL9He0ghKgE0Cipmnso9htbDdPBMgBLTeWl8qkYJYsRGoIIkfDPRS4htk96NJvcmhS7EcidK2Zyq2Y5WXqPosTs1yVyLCMgui1AbEq5PiSSeSvWvUxkSoAdXmrdqqOM+jVqHNRgKVbHzhTCqsUyNbOR6a98Yqp7/yGNOGPmEcTECQ12O/jKGgbAsJjn8gEwbliDoBOAnGop5gElalHzWaTzCuALMHTDKA8dQ5TG//4KBXZ1paqvhDOVEuPRoN0WhTI9fUVcwHIlvJo1UfGsFczneYOqa2Y5rAfMgXK0oJErrYFtq+elEcMb0KHUs8LUMMutpRA0mpktlC68Li5cO075sYTL1kFcoT6OQpSilEX45gwxaZFsGplwv4o3VqZrVZlVGpwGBil9Oo224af8Rz5Y+QAMnKooi8Y5ccsWNt5fnCiXgCeZ93Bl32UC4DTfhhOitR5f6Si7kOUmJ8EAMfnelZsj//YnfcYnjaPh73th3ksH+bcoh7TqJ+4B1nfScfipPVF3f/znIdRPxtRlwvHbZF5n3R+L7LNqNs66bw867N00kXvaZ/bsz6jZ6nFUWBlkf0769w9z/ka9TjMW/ciMThtH+bNJcpn4KzfjkXjHHX5KPM6zzJRPm+L/FZG/d4773Lhz9Npn5fzrHve5zR8nM46Zp9F9VHxCABSmpUUqvEIcADY7nzwurn5+o/NuPGmgVFs/Z1GmhTPuNIkdR8pUqmMM3hhOdw6A8dQLZMB0pKhq3lxzPE01tOOS38A6FAPFzZFCQBSICSFzcKjv8It0mw3tg9I/aSVB6/nMaQRe+3uki6Kwnbl0jLpkzkAEDWRdhoZFL2+zHd2d8zW7i5q38BI8VQJJ5m1NlU3RluKcrloLlxcok8iKamJLPubBqgG9J4cmnbsKZOtPmOWli6TekpNX4H6R2A3hXKZpmdlQmY68rmRGqg0TtpsjCCqHqre3t3XzO03vm/2N28CsriTAuKFHGonBkVKUVVNoeYkNVWglEXRS2eJN0SUy9ELcnndFHku4SuO9vOIWqoWIdqG/dwTcKmOwZA5j+YiYKyh1Nb2cXsFwtOA/o3HrpjVtSXTrKsdyibpzH3eTxosEB8ojCnAuFgibXapyv7SmoN4ejWu3rDnUOgAqy5VrrLB6A0AQtp6lJcvmQz7UMQ8p1J+AhAtcI6lUSSBzkDiZj0yYFJbD2+gPqv2llTeYBPy5hnhUjsdcsgl9uEM1kzIFfe0cy38vAPIKFFacJkoP0LBKk+DCXsKhL5MTkvtCqtdUS6CwtsN7s9737yLEq1n3pf+vIuO00J8nviEYzdvXse3G/Vi5MiHyD9O89QRvR5lf6IqH1H2c9Fz8bRjeZ4f/Hnn71mK7iLH7UHOz5OOx0nrO895EeX4RF1mkeWOn5tRoOG8+3febUX5rBz/jpx3Ds57/aTvmEXe8zBiNO84Pug2Ftmf478FUT9z8z5vUb+/Ft3XRT6X8+Ic5fXTlnmQ7/Aov5ULXm6ca/GHCZHH13XadcVZ1zTBaw/rN+FcQZnzJgFk4GMp2BrjDiqA7LYb5ta7r5rG7X8P7GxZBatIj8RMrgVYeYpkRgYtCdXezRQghDF1cZiOo68utgdKtRwdZoCFmctnMFvBlaBG9Y6ClC79EndxY63hwtoAIHX8lldQyDC0uXtv39QbHXPj6iomNiiHtJKQ0hcXrABHjUaN2j/VfqLXASTKGFXrRpX5Jfi/YqlgwSqLkUyK/VVfxzbr6LDtQeZ5API5s7pyCQOcSyhzqnukVhGQSeIAGxd4A5BatwCyR42oB5B7OMG+bO7f/IHp1O7YwCjls0SOsFpmCLrazdbUIEhpsFJOpT7GASyZFy1pe6idCdUF+iPo6iHotKmlpKn2utRc+kZESqEdSNX0axJ1uKWWFlBOl5erQHWcnpSbHP+6BVrBYRgQ1aIkhepYKBSAcEEfQBgqQZyQ1ivVMRgCVd2CEU+i0i5dMcXqOjGmphJX21yqOps/x02NZYJxFCBhQ/Y/mZ21McmW1k2hSi/J6RuATcA9PLIA5SLDAeQi0Yq4bNSL9ihQNe9HNphS1B/t8C5EvdiYd8Ggdc67+Iiyr8fDG+U98+Izb15RDulpIBS8d948w6+f9mMbnscixzLKth+GmrzoxdtZsTltXQFgRzmfopzHWmbR+ER5z/F9O2u+87Z/nu096DkdZU7heS16POYdm0U/A8H36bzvq3nfBWd91uf9Ee2s4xQ1nlG+L+btw7xjP+/9i8TgrGXnHYt558Ai5/1Z5+KisY8yr7OWOQseT9uneedvlN+gh7lMeB/m/bYtut3jn+1552v4M3HW796DHOdF9+G05ScAZNAmIgyQu5u3zXtv/cLsfvhD023tWlDJceGeyiqVcYy6JldQUgVxaEmjsgWqo4WuEEDKaiVscXLUUfOEWfnSUp9c1zHQOiaFERsYu6BMYby6PTGuUjBxNUUMlarZwOVzv94BHpsoaG3gJI5quIyil8P9s2G2tuukfNICQ++DeKS42d8AANJT/9Q/sY8iiQup1Ds2KQVSCqvMY6QI5vLAGmrYhLo8bx788bzyoimtfnkKkAW2oWVTgkdkTKmFQQAEbV3acgQAWdu6acb1X5nEt2Bs+gAAIABJREFUaMvORTWTXm/FgWk2SHHlJgVS0CkVUedLLHFoMoCm1Ls0Jjo5oF77KBizMVKNo58uq32SgayygIM0WBnqxEKKpdqcyJRHUJwABgeY9tT3twDOjl1fCjm2hMoop9eMABp4VC9L25ZEB1qOqyHX1cGQY8ItGB2cXbvcOh0BN+1AmO/KBdJ+/fkWM2WTBjqVJtvlFs9USQlem75fhjhx2zLEGwL6FHOZfsYSBZ6r2IeF6qpZvvIlU1y/AaDO1uEA8oTPWdSnTruwifolOD1Qvg1x+LH9AB5zN4vypXheeHuQdR//kYwyh+MxPs++Hl/Hg+7DSTGPei5ouZPAL4qac9Z+zLsAOWl+i15wh9fxMI5leH1RYfSsc//4cT3pgmaRz1yU8/MsxWvRczXqeXH8HDrt3Iv6vRPl83DW+R31/Yvs37x9Ou3zsujxDZY/aR/mXaCf9zMX9byIevyOfybOOlZnKTGnfR7POt/OE4PznEsnbee0Yxas/6xzYd65GPWcPut7Ncr2z4r58e/b8O/Oeb/bonznz/vNjbrP4W0t8rmc99lf5Pc3yu/Uwz6HF7kW0LKHvgJpWzuoiwaurLsbt8zPfvhdc//OO2bQuge89M0SrplL1A9m8rTKwAVTPiY2SQlAinML4o2/zZEWCkfgURsUXJ7lkKlsR7mD2ho93WYLC4hkkBJOaaW0cS5A3ru/bz66s2OVSrWcUN3gMu0yBJEpSDHhZ1u1Ox1zgPo2oDWIBS3tI0pizDdlUdprtbxk3VUzpFGOUUib5ksmXX72YwCZptWG7X2pAPhBOA6Qjb0PTbL3hsnFdqaHbUjLjjFAKwMdgaOAs9loTBXEJAphWqqjJFKGAHJ5mdYauL8KAgdqEeL3XLThZgqJkOmMQD+cYjwc0ptyNCP+DsrzcYBcKpfYBjCO4ihHpFAJo+35mfBNfgSpbcyUejjyyrG3TV9J1VfWSC1u1LuAeMJcuX6J9h0XbLuQfrdtUtSExnCfHQGso2EXdVSuruGaxlkLGO2P0lyTIYVxjJlRpnDJVNausD6UZ9qcXHzm98yTX/1Dc/GxZ22MHEAu+q0QWn7RC4GzvkCjXGhH+fGLcnF80hf1g6w7ypd5sO9nXRxEicFZh+tB92GRH7DwPKLu01kxOG195/kRjHIORAWk865r0ZhEPT8WOdfO+ryddqznnUNRL3i1/vPEYN72F1lvlHVF+fo7bT3n2b952zttnYtcqJ51ER7lAv28n7lFATLq9915PoNRj81Zx3aRmM87riedt6fF+aTf1XnZBg+6v+eZ/0nvCc8jvB9nfd8G30UP47styn5EXSbKeXfe38zjc1jkuyrqd/B5PsdRYzN3OVuPaJt32EUPqXfr1e+bX/30b80rP/4bFLB9s18DvFDmUoDDRRS9bDELTAi+PIApAFWBKY0eSy0K10R66w61eg8B1UnzS6pvfKiG7tA+mD0hBTAAOr1f7q9D1MA2bS9qBw1SWTGFQYkckr65tFIxNx6/ZtNT79/dsKmUO1ttoGwEAOLAqjYe1BuWSVHVPmgd7eYey7WsIpkGeGLqr+jnaBYxjllbu8DySvVM27Tene46ubw32NY1oPSqhSylx6r2UU6jQfsOzVXmOTLKGQ57qKRbpsUtO3rHZCcb01D0aEui+Up51Pp71Gi2GgdAbdemlCqNVipe4GKazmTYhyo3HGAFeEoBDWxQWWuSFipqjHHoq4RyyBWca8j8yHbqANhsei1pwdpeH2id8JoMfAyKaLGQ4Zb3VEipsL4Jkfd96ZnWaEgh7mFE1CXO6guptNnBgNYl2gbwXiS9d3WtTD9JObP2TQtIHtE2ZNKp0y0ElRXVuUcqslKDg6GaSgxkpyMZE/TPUlhjxDqDG60UWcF3l+2Urzxjfv+P/2vz/O/+qX1fNn/5pFPt1OdcCutC4Zq/cNQvQ++E8huAntF3KcoFQdQf2+Ozj3pxF+WHZ97FVpR9jTK/qMucZ3tnHZPzxCCY60kXIYtczJ1324uci/POx4d9jgWxmXfezP/Enf05mnceRI3RWZ9DzTHKBeVp+xJ13fP2JUqsTjonz3veR93e8Xkvuh9nXYiHX4saxyjzjnpenCd25/k8R923qMtFicG8ZU46rg/je22RfZh3Lp0FHfPee9Kxnfee4PWTvhPmvXdevB/09Xnbn/f6ItuPuq7Tjs9pvzeLnF+LzHfustMLc+WBerDQ2v/Q/OQH/4f5zSv/QOphEyBoYUJTs6Y0Mp1JUC+XpVWFrS/kcRm4qKBOqu7PG/rXuwbMkVqZSmkj0QEyXDOpVM8hc5Jxiuf0igI5kUGKp1ANkR/VY7BJ+44GKp1eTyQwyWF3mg1B4MR8+cVnzfJq1TQOamZnc8u88fodc+f2gW1joRTcUinJvhQwhCnZxvT9bh2AaVjg0f5l2Ne4jHC0P6RvVpeWgchL3AfWGDudijlMXQUgb5jqynXqRGmpQW2o6it1s6mevgQ5IDVVjq8jjIrqtQ2zu/WumbRuksK5Oz1UY47DEFVO54RqGPuooj3qEQdq5yFLIVJK81mlkwoi1RdSIFy0jqw6LmF11vusS9L1nFcPlfJLTEb8q1ipH+UIU5s4daYCXRns9AXkvk1qC0Wv1a4xe6nOMVtPWiRFN09KqyBWx1eKoJ0HIOetU2nFSj8OjrkKQD3AVEwPyalNJNRWZGxTWoeDtjkEqi1Asr/adkhABXapBw2p0OoJmgy5rsZkWFQE2gFrDRDbxLKr5sbTL5oXvvGnprp6mT96PD73oxBewAHkQuGav/B5Ljy01qgKkneiq/h29qeGk360zvohC/bitLkuclEf9cc+6g/KkZPzFBOh48ucliZ3VlxPO5JR9+ekeUY5hvPisMj5E5wLp+3nw17X8e08yDl21pwXPW7nuSCf9xk4bV8X+WzMOz7hOZy0zyddoC8am6jn+XnO+/nfht4Si+7HSd9vp6l74WXPuw8P+j246HbPc75G3UbU5Y4fu9Mu5Ocd4yjfAVHPwUU/D+Fza5HvwHnbmffdfp7jF/W7YF68H+T1KL89j+r75aR5n3XOfbYBUuY5Ashb5u3X/sm888ZPLUBOxrsodk2zRxqi0hIhSKvICa4EDSRyUgMpI5UgWdWHRwEGkJNMzVoqSOWLkf4qoBRwqvG8Vcb8LFU9J0MYKWb2mMlBVI9JkfXSWTG5oQdjzAcIpXg2W31zQK2gUj0FNFXMWZSKu7NNew6g5LEnLpsVAFLqX31/33zw3qa5e6eOKuaprjEMgVLUcwqCM9R4jumDORqhwEkJBZrSgIkA1tZAsv5KpWqWlteAKc+opT5cN/HcY0cAMp3xDHrUrzAMkDKwEUCOSQkWQH5w80fm/nsvkyZct+uSQleppky1krFKo+KjOshWo25VSymQaQAyh4KXzcnABsBFgSwF8Mgx0DkmiBTAWaDGFSiOiit4FCBPqMtUhIN4jlAIx6Sw6jhINWw1aeHhK4BdFL0WCqFSmDUypPwWaSNSLMlwZxloVUsUnQeqgfUhUYph6O8FwWdEyqKMh9A/eUq1rEAmsDkaoRZ3iQnKpeKlNNwCgCy3XHsOkD6s2/T7jXnGQoQ5nCTNMCazIg/yhwMccgf8gWPtqnn2pT8yF6894wDyQb5gH/S95/nxjvKlfvziKSownWfdJ/2AnOcHc9GLxtNiv+g+TD88EdTd037UHlYM7JfuCfNY9Dx5GPGPEpeHuZ3w9haBrnnHe5Fjdlr8w+uICtmLHrMo8Z63zIN+hha5QDvv/p11nM/av0W296DH6Kzz4Kx5RD1vF9mXeefkg67rUXyGz/pd/LQBMhzP49/b86A4ynfNWd/fD/N34kGvPaK8f97+zns9yjaifB9EWeYzDZByWxFA7n1gPnr3l+a9t39BOmMTSKijepGaSNsK28rBB8hgf0dc+Leb1K9Nm/15RY4BVExs6iSqlO8CmiJH1WuP4QsGoT7wMqsR8CRUVwkECSZSgKqa1geAMibdUk6fA1I8u6Rb7uzVSbMVYA1RxehPWFgiNbJvNje27XXKV156FgOgFE6kpKe2UFN36kDSAJghxRIVMkOaagIoEwzbbRxiHkNdqIVZIFCGLTJu0Wuaj2BWsKL5pamFHGeeNpkSbTxCCqQAUoY02kctFyiQUvy6KJxDX4G8+frfm/df/6np0L9SQ+0/VtfS9GNUP0nP4bTdbJo2ABkokFlqL/MojSmUR0F7oVAEmpdQIVle8wtdm0mOQb/zVUjvug2cBBY9YvdqMklVhQ8HyLZtIFwmRLopfdXCPWnNgnrNpUh8M/ScVApqtYp7KkAtE6VYyORGq8ZayB4PqdZD/i6BsGjhUTWjxaLi6gGtAHk8QCketr1CVuaXBYiLrDdfznsQKXhUGnEwmI/mFIwe8NsdzV7vdXncSTmAXOSL7VEue9oP1rwv5qgXMedZT9R1Bz/EUeF00YvDeXOPcpFy0gXdg6QOnrTNky6Ijj93/DifdhE172LwpO0/jPg/zGN51nGe99p5Pg/nOU8WvWgOL78onIQvGuedF8FxCL/nrHNuXg3deWMTBYTOc94f35eosQzHJcpnIOp6o5wHZ23vPOfFacc4ylwW+ayfBTLzzpvjn9MoMV/kd/K0z/m8dUT5fgz2bd5nLfx6eLtnpTxG+TzNm2OUz9a878l5cXqYry+yP6f9rh3//C7yuxyOxbx01OOfx3nfow8zTietSymFqoMUlCndcdCpmffe+Htz650fo9I1zWplQFuJmaSklg7hGB6SnjikN0bQJzBpoWlmfOM1eQdcgAWregE0Xt2lP0KGOgIiuZDKmEXbEHwdqsbOQoq3oGBEbQ0FHw3AS0rjDim2qhlUXWAMNaqOcUuDFhhFagK//JWvAqAZQKmD0jYyTeoLW22cWlH2BtBNEgOYNLCYxdHUe7/cTgEd6iLV1kLmNAm/j2C/j3II0LUAUWFSOgNAZZ82uYoA8joprLh/FsrWtTUBmKrdRkKmP9ojtfFQ2ibmMQPUxIO9e+b1l//OvPf6j3C59QBS6t7lC6iQJWBVQMu+N6kT7LRJ8/RrGHN5KaGzOtNSuUAPSuaJCum5v3oppVIrrQsr+6KoBwPRlnpK75Hm1LBtT3CeZVm1TekT4AYpwaqH1NAccsSvWlXqKqooDrSHHFPVxAZQHzZF8kx64uaAOtT6gf6wgEpbQyXmfrGUNU89tYoinLfbkSrJ2UMaLXWXfQ8KkxyDAnW21eWCKZSBd+A0MAzyJ62J27tSWfkbAFA8c2nt9zP8sUBOr9fM81//E3Pp2pdQIK8s9DFyKawLhevkhU/78Tpt1WddOITfc1qaanBCh5c9aQ4n/fgG7zlr3fNCovfO2+eztn3S/Odt86z9mxeHRbd3fFvH9/esi4aT3nvavs1bdt4+zzsG82IaxOU82zktBqedv3r+YWxn3rGed16fdSznXYQucl7MW9dp8TgpflHWddaxnhf34L2L7F/Uc3reZ++sz8C877TzfMdE3d688yjqZ+tBz9d523nYMZi3vZNeXxQgo5zP5zkXzwKeecfh+Hl6njkej828c2geQJ3nWER5z4N8H5z2XXHW9/7xOS1yvkQ9plH2+0GXGU904a6aOF+VIn1z4yP6E976udnbfsckaTGRiI1Q97IWao67rBo1bpfbqD/IWEVFDM/qaCfIAemQAQydOHdcYI+0hRAshkxUxDVNAFEKVx3lcWeHHo4okY0mDp6iCalfUEsGIFzBnXT9whUgg7RHADRNDV+bur6d3Q0UsYZXMoUqKGCVQYxNuRX4Mf9KpWQuXlqnyf0KAOOZtnSoR9zdPwCMava9GeodTfoxAOXJmQJZWrK9CpX2GqcWMkV8BJA2XZfczk6vg8to39R275j33vyJuff+T0yvtW3Xv7SESU8VMDtkX6h5VOuOgdpyiJj9kUzHAKyc3ReNNNsQeKaZu9p6pEhrBbmB7KHFxtFYtY2zAI5HSh1OTttq7BK/3Z194pW0xkhjQLXdVe9Gr9enOZTiqbRVYE6pxCbF8Zgpfh1US7XpCEY2C+By29trm11u+lvBoIfKybG5fn3ZvPCVy7jgZu32awdtoFrb6nEMPapVym+JnpQl0njz+TTbTvMHDNJkiaedjv3jgtxlBeWe2gmpT7efyV0zueLTAOR1c+Opr6GWljg+F0881U570gHkQuE6eeHgS27eD0LU5R7ClBZaRdR5RV1uoY3/Fiz8WYpL1LlEXe634PC4XXARcBF4hBFYBAge4TTcqh9hBNwxVruMMECqHq5jBqRZ7my+Zd59/W/Nwf3XSDHs2pROKYs5AEvOq7qA9674uXj3AVJ1ezGlwqJ+yaXUq3M72oYhDgj0UPIEOBo2czYEiOrLOOHJTrtrUyBtCqMvccnQZsj69oCe2l6NZvcoV1I2eV0pmDLNkSIqgxuls1apVxRTNgE/qWJF0j2HAGrtYMc0m3XmMLIK5KHmwhwEkQXSJgUrAsgS7SuKxQoKpdd30NZRAq8CyBEpnlmcP2O5J02u9NTCAClX1Z3N90175ycmNrxr1y+Am9DOolXbI92W+QHCUjJzgJQMf+wygGKFlFUZ5mjIAFU9L7V/1vFVhj1+j0y9PrTKIuY4KHwjBeMQiG6PzfZW3Wxu1szevheHpQoKI7Am1VS9JBsNahPt8jruKKr+8R4Dj7oFYwQAjjAHCkYBl9YCSqXqZQcD1G1WoecEoHp+da1gFVQB5O4e6ifmRwJIKdT2dOJ4CyALJRn7cL6Rsqs0Y5tCrP3kvkRtnYt6Lk0qr4yEPPdWjkl23axfedE8/fy3rPqo4QByeng+uTuLfLkusuwntQeLzGmRZT+p+X/a2/kswdgix2eRZT/tGLvtuwi4CHz2IuC+Qz57x+RRzMgdZ8GbLv49CBN8jYFF1S3ubb1j3nj5/zLN7V+bTqNmVT+lOBZRl7LUJU5VVOoHrSSki38UStXxWaghFdGmUPqAGhy/MSqc1EOlTGrAH0dcN4eklep9I5ZRimKK9FH1U1TdXYbbhBYOAhulk0rVQxQLNm/X12yTJAv0CBbzubzZPaibrb1dm65apt2DoFDz0xz6QFyMesQRal+DNFLVBEplVe2i0kHLpSJKWNkCioZUzbGtv/Tmn+TxJHXjTAUSf9JpCmtYgdT6pEIOaj82aeMBpEaXesfdjXvUPtatypkm3hlqOIPejSkMZi5cuAjgVrw3HG+LopROgFAxtGmsHNk+8WocqJ+kahypdWyOzP5+i1vTuqIWS2mzugR0sx2ppxYieY/ir04e4xHqLXWdUimT1H2mfKD2JuDVuAYjxzqy3GbH21MVU37bF6mYqpftoHIKMrvAvSozs/7rMUA1aWtIPWBWi8m4X7Opcy6BxC11N+EbBukPDF36Tu7utIHilk0TvnrtMfOtP/5vzHMv/pFdhwPI6eH45O4s8uW6yLKf1B4sMqdFlv2k5v9pb8cB5Kd9BNz2XQRcBD7pCHyWvvc+6X3/Im3P/eYHR9sDSDGA9UzxgaC295F5+9f/j2ls4xKKc6hMa+SKmiOdNWgc79U+KvXw0Jrs6OI9jqOpAGw2jlpyHvIerScYMtQMK5CCl/D7c0Bg3le1pAzGSScN+kDa1E6lZwIYLUxa6gDS7j4pkQDFCnWBBVTInVrNbGyhOMqohkXXr14xxSr1gqR62jFqW1jbQdHUPgykjqJmCmCktOapx7NgzPKCtnIRw5q8Z3Cjc6gxWDWDyZIpL10hbfIZHFGXgSXqEKkRFAxZF1blxCpbVkog6+6RxnqIEtpqbJn+/i9MfHjfTqWNotqhZUerTi9K9WMkXzcRpwY1PZn2lFTq6ur6qimWSZ8VYHmeqtN4qrZQ9aC23tTepJxiYiSIRFWsE59BH8jmsfZL+yejIpsqitpH+qaFa9tCRW03IEhpwBlANo8ymKdlSJb9l7GR7XOpdFJfjLYqIjWXMiUKxhAV0iqf/lANZrvtOb5qG/H4CBVRxkneSuTuGwBoQq6sMv5BiNZh1t8c+rznkCcUewFyn2N9QPpy/eDAOuuOx2kUzjXz1d//t+alb/+5Xeflx55b6KvNpbAuFC63sIvAxyPgLqTcWeEi4CLwRYhAuCZN+zuvbOOLEJPf1n10v2vHj+wMIC076jqe6//a/h1aefzA1DZ/CkTINMYbJYCmQB2eFLGxUiXVlgGZSPCoFFLVH6rGMUeKpSDrY0OsE0pZPf66oCv8eVR3hiRAIuVKz8dIpwRZfMMX1MqhlyK7j0nL9nYTgFT94NimQcrRc2e/hqELrqK+alhcWQYgKxYIrdIYw5G11eS9ACRQM1Q6JdCUIlUyC1R5iqpXP6nWFZepqSwX6Rnpt63Yow9ke5A3xQrtQi4+S33fCkCEYmiVUwBSkOUvK1VQamC3q9q/nuk0twHIX5r2/gcYv/Rsyu7hRO06pMJ6abz91h7A3bUpmwLoLGqoDH7StByxpjnER6Y/wRhwHNSL0bbXIL1YxymIp1KKWQtz8uDZOsUK0DheWr+OXxcQP6g1TAuA1XxjxAJB0DqiSgHOAI85DHvs8VVbFo69bvZ7k/cr41jqrE1/9b5MLeD2cOutA7Ctpv6A4Lna6ns2BTym0zPAlGFOhlRomTWp52WG82GMcQ9/d+BfABIHoDE1pILIMamzfY5/p4ebq44Zpkap9EWWK5u1S0+SxvodQHvVPP47Ly70deYAcqFwuYVdBGYROH4xFbziLqrcWeIi4CLw2xiB8Hee+577bTzCbp9OjYCfwmrLDMUhfsmiAPLeR6+anfs/xeTlHhf9nktmNTUy5azAyJedjqVQWidVwU7QFuOBQ+8Drr+eke1Z6MGObVw/AGKZ93GAVKuLNG6ochStA5BWUSQlNY0zq9Iwe32MWwC5IbcB0Gh7ILaARwBF4GINg2hZkUaV074GALm+epE60Px0r1rjVdM/pFYyAkDqu0UA2ZfCp1rHg3vmzlt/bz66+XPAqo3LaR4ATWOSAxgCrNa1tb5la1KVPixFLsvzMrWRaiiwzWapGQQoC/kS+5iybK6Mz2lNpHWVnRH7hDRlAXgwBPxSAgWXnS4utbin7uzsYUqEAQ4jzUnBJiw8an65ctlCpJxmBZDe+TJbv0BUKqaOj8bAtvPwekBu7zZRVkfsA/WWqMNq9SKWTaBaa4CK7OPEpgZnSFXV3x+yMs9hzp5hjmo6UVTZQZsCzYEfDOP8wcA7F+Oqx41ViBX1q5U1c/2pF83S6jUHkA/8GXQrcBFwEXARcBFwEXARcBFwEXARCCIQBsiAA7ieH9BaYX/3ltm897LZvvMTahW9VhM0YDDFjFIzVSfIv6pVC7mu2hYWqG4Pb8wAUsriAMVJbDKillJA1mmTajmc0Caia7ZQIGsAkGDoImmeFdI8N7d3zQY9IQUrF65cNAWMdWT606GtR021nSiUI1I+ZerSwU0UixaMW7waPKmQRfoRFgAnKXqCnlymwva0fU81GwMsmeJls7SO8+cZCmSQMt1jH+QKO+y3TbN227zzyl+bt1/7ESpox85R3jjlcsaUSLOVotdr76EAk/LKfUFtAXVOPSIFkBoZYL7im/3kcsAx8Q8fD5BLs5weDs09MHVVyq6guYfBjhxslYI66PWpjawB3h5AsnpTJA5KXy0AqhkBuNxqgzYeoT6eWl4Px9Q2SoEcDnB0VSou6qBcVuWUK1fapQppwKzH/gHAUEea9IA8ERvi8tu1Ka1KjU3pGFgVe3Y+hcVr1caOMQUSQKaA0mymAGtSG5pYJX7rZu3ik7bVilMgH96n0a3JRcBFwEXARcBFwEXARcBF4IscAStXqW6NO6GyRZmwKDm13dk3W3dfNh+99WPMTuo2UrE+bT3MwBrX2NTMuExYMHoJTFBQ78I1jGqwcKSrh+3ZN3tGaBB+vYcaJvOWYCj1MYA1qzpqyrr59X3tDmmnwGRtHyBr9empiCsokLZMmqrmpxrIrZ1dlhmaFdJXl1dXqGUsWyMc1T3ubql2jno8gMf2smTlhTzqI+0xtB8rq8ue8Y5cP1Ei1Yeyz/qbzR61hLQLya2byze+apWui7h+Lq9dsrCp9NA4IC1gkrOo3UnWPSC9tIf6OMTAp1m/Z9795V/hdusBZD6fswApNszgCDtUiwvAPVB/NZ+C2mRQfyilVyOHMlgBNnOY6yg1NQXcx0M1iMdddkYA+GjkvXeA6rq3d2B26aOp2Mp4KEaKbB/wkzIp5XBM38okvTu1PzlqURWLdDY/PcaC7LR6u/hDqaRar9aXQhFMYLijdN6J9EWOUxxYTGdKHKOWjXdh5TmTLF6z75aB03jQBB494LVqpk40v8WMnkskBdL+xmxab4l4M6dMnmNRJOZ5likRP1KYaeGhsX7lxnR+Ue64FNYoUXLLuAi4CLgIuAi4CLgIuAi4CHzxIiASC9U9BgEYYfAiJ9YuF/k7d35ufvbvv0vje69X4XL5EIVoFqqxVCNgKy47VF30SzryXVn1OMPzUiunQz0YfFdNPUcVne1bGIw2KaRDOetMBxBxpFO9NjJ7td1VWw6McADHZoO0VOrsZFYjFbRLampH6akojKqHtNOihlJuqodKJwVOGzWMc+hTGAypc/k8dXiAmEZluQI4eS0zNASPdVRObU+KXSKeNVcfe948QZ3dU8//HqrXVasOCjZ1y8QzAPcMIBFLmVMTgAIgDzbM3be/b+6+9wsbbylqZowr6YR1kzI8phZSsRWgpaAmKZA5FMi0jGYATKm9adVF8q+2ZePPKmSENJ7GkL6N1BB6rqxK+ZVqR79H/kjQ72E6tL1n9nYPrEutrUlU38Q8NaKkyvaJXbd1YCbUawbHNs12S6SxrqyULFCmSGNNK5XVH3JUlbGPhgyEYuz/YUwtObz5TWJ5VMI8wN43lZXrZu2xb5tE7oJ9TXWNw74U5FlfSTJaj/yBQfsZOLTqPcmk4iCg9YAWOzg8AAAgAElEQVQ9mSA+yZwFTwF1krTeFJC9yHAAuUi03LIuAi4CLgIuAi4CLgIuAi4CX5wIhPMBQ4wnExwVnbV7B+bNX/zf5vvf/R8BDc8pdGWpbGsLi+UCEFEhnZEnQzVwSinNqHbQV6UypCHKEGU6rJo0e6yauJGoKhhJjFtEDQw5q05YPq6+G/6YYBhTohG9HEPrddw3SYvckXnOToN0VpTEMe/xFSz1UcyizC2hRgoo1G/Q83bx1qe01fqenFdl8oJb6EgOpOLfEPR6nj3TEUdZG5GiOZYtKKNAj8bHnnqelhHfMc+++IceQPpAJ0fZkwByCCgN+i1zsPuRaWz8s+nVP7QmOvt7e7be0RwyzxEmNrTYUBzVPzGjdRIHtcMoksK6tLyE+kgqKbvid7zw5qg2kGre4Vvbqg/nSL04eWz7QfaIA/s7AB5l5tMifnIv7fLYxod49yk0FITLyGdAf0Uw0IKsDIUypK9WiefyStECrY6D6kSDkZJzalAfy5NqezIeoz6yPkErjRxNZe1pVMEvA+fXTKZynULLpen7ZbgT+vuDdXj1SyS9ZVBzY7HZ9iBT63Y7PX14LUWrF7so8bLgGlp8diRPv+cAMkqU3DIuAi4CLgIuAi4CLgIuAi4CLgLHItDq7puXf/i/mJ//8C/NrXdeB3p6XN6LqAQUKbN+YclkqIubhAEPUxPVrQV9CwsFma2EJEOZ8YT6doxY/jCUojgYY2Sj7vMMr5F9AsjBiAXlzz43HrI+qUtxFESlWaqf4AAAG9q0yWwuRo0gJjOoYlmUxuXlqgWMPer6BIYl6iKt+QtDbS22Nvat86iAUBmsqq8MtxWZxJPs34wgDy1YzYC3WFw31eVL5sZTX54CpNZvU1hPAUjtSR8Vsrb9genuvsyDTWC4bjbvb0wBsjdsAXxq4eH13cyQtmpVSPZFKbgrayunAuSIGNt0XIbgUTWigmmlBqteELFxCnSKa70GgNMrUwBpDWpQaaWGjnA5baDu9jHXkQuujqnMhATl5TLptlIgE+qdOUs5FmQG8bVKKbWJUgWVciuVdcz6Vy9/mbrEPzKF8jrwSE1qCCClHCsFOBj624N8dGZDD0ISuP4WEXpdai+a49Ez2QGk+25zEXARcBFwEXARcBFwEXARcBF49BHoAZDv/vrfUaP3D+bDN3+Og2bTbO2hVPkwt7paIX2xiEoYp45OipaUNerffIMZzVCN3wOY1OMkUBWku+qx7R8ZuLr4wBPiM5u+OqAm75B00QsXStQaFkxlKYsSmrPq3BjFsUdTevU61FCPSNCN5dUiArWO3o0DlK/NrW0LYZWlFQDHA4wG0La1sUUfSNI0fZdZ1StmSHcNjIDitCyReU6pqNYf1PJJ7fJTcqWoDbrMAWfY6sXnzOr138VI5zFqCaXSen0S0yhuSuUM8jCHE0AOkOq09s3e9vtmsP8GfSDVp/LAbN2/j7oJpLNMu9swXYx2JqSxZlTbSG2iUm+VHqs2HgVMbZRaa5XJUIqwWp6I5wVrGmLwGBCcEMDxeMITE5RWjYNGA/WWGGzVMc45AAxxgEVRVcpxGqVR8/dMd4BC1pslrVf9INXj0oKibQNCnAG0qSsv25WLrQxw9Nwh2yah2AIkp4bpDlfM0sXfNdef/BrGPEuY/lC7yU3pp9qedfC18/WoMI4anYijSqsG1UKo9oP2JMEfLfxa3MBJW3WTCS9XWe/2PiRHi3DnfnCcAjk3RG4BFwEXARcBFwEXARcBFwEXAReBj0dgAEB+9O73zIdv/dDUd+8DZfTyq+8DFXJGldELihg9/WRy0gMeN7fattdfGAil1oVb49QafVtHGIxCQYrTLKXVS0/8+BX/ReBxba1oVtaLpM9mzDogmSVVdoJKJyfRoO9gvYmidkAdJW43gooMje9HzGFrG4AE6soApExdNBoHNbOztUPqaxPope4O+EkDRwW1mPBVyhwK6tJS1azg6pnF0VP5lDE/JbeLEc7edgOnVOpAS9dM6dI3zdrV51HnSC9lWaumyUQnAEh2c3iIMQ0Ka7u5g4HP+2ZYe9vUN98ytd0dU9/ftXNOU+fYY91tgH00aNs+imlaj6SSGRRWoJGbzHPK1SLbkonMTHFTLKcmM+yjAFIGNkGNZLfRMv1Ox7Yt2cZcaGPjAAfbvlWUK5WSKeRUVylY84AumVJvRcE6Bj4cqyzbtbWFxEB/DNDw4M47hhOg2mvH4T3uwrG0abTwiMktrqvXTK76FXPh0mMotxdoDYKrq+pkqVWMy9kVMBSgKma6b19LeABpIdGeHzOADMAyeN1io52Wll2QHP2T0gGk+zZ0EXARcBFwEXARcBFwEXARcBE4RwTCANkHZjQyyQ4X9zMAzCEUJQNYII10e0e1dLPXKyiFqokMxuZmB2BTawlvLK/hlolpTTBUQxf23AmezxeUwgmQ0ZRQCqbUR6t6AZCjoWr4ADNUx529IaY6pMGigkq1TAGDHVpT7OzuWjDMFUsWqDS6nbap7dWZrxrTo5yiZqZZd6GgFFgPygpF1M7lZRRPABKQstmRfsqkWoFsb9YwmhmwnXVTuvxts379qx8HSLU18UWx4wDZuPeKuYvL7e72Ji6kxEVKH26sqt+TwnlIGimSITFBzQQi1Y8xx/zKlSLwlbP1kFJMgzGZzNp2DEhb7WEyFKizgup9ejy2adEhyO/3AW1SiLPZEvBYtACZtfAq8xy/DySOq2liIYCUsZDXpkWKqAAvVNvqT0BGOPpDg8YApbNL/WNnmKRlitc+pFAGtHFeXV27yh8Clu0xsYqvVE0U1gRKq1UjBZCQoK3x5PTQfdsKRcEHIgWXugUAqe3ZZey/euQAcnpSuDsuAi4CLgIuAi4CLgIuAi4CLgKfRASkfu3vvmLe+Nl3aXrvubBWikNAblYDiEB3pEbtkJpFr1m9N1QHGCh2enxIuqcawweDJh3U3M3Wp3LJkCfKx3dTbw0LS4CflMMhwNjDDGZzm7q9FjWTav8BWKotRa3ZpN6xgYK5BnyVUACpDQTWGvUa9X91W185lmkNAJkCXLyWGB4lZosJs7y0ZBVItdaIqb2HP8E+9Ze1HSl6IwuQ+dUXSGN9ySytXKHdRmGmQGpd/pzDAHn/1qvm1mvfM1sfvGodUTUSqLol+iRaWPUCxly7pPGq/hSDGaV3KjW3BHiTcioDG7X/UF9GjREKJ5WG9r41wlEKK3WHUlQFW2PqRSmGnMY1Jlda+idaN1XgEK0PFblJiq0HkBNccwVq1mlXx0bqIMuG02bDB2nCBicorIJHpToP6NPY6mdNk9XJvXcJ45zqugeQeVJ9ZQSUz6n1htYrFRJAVRsUKaDcrNKZAPkDgFQ9KgBpHV75LwBNzcHCpFVD7SOnQH780+OecRFwEXARcBFwEXARcBFwEXAReHQRGKEkdVrvmXd+9T1z+91fmmGvYy5fALD8FhfaMmWFR1xApTYGqY16fQisTEJFjQKZIJ1Sr/cBubApjQxYj+haQePHYDctQMwIsg9AqqZQY2+vBUB2zUG9Z9ehGr0OfSJ39/YxgumZ9UuXSGFdtr0upJQdHOyjQO5g0tMAIoMUVq+nZQBI+UIWx1EAcmUNJVXtP5QSilMpal6rjVLX6bIsKaUlgKj6mFm++DwAecOUSlVbt2hTWAOAVEtDYirAajW2zIc3f2R+89O/Mrv33gdsSU1l/VnVHpKqKvdZmdAkgOshKmSXtNNOu42aKBOhOHWWqn8k1gCkaiJLpZKFyBSgp3rFYEgdVk2g5mBbYFhn0pAL7iDFvngpvRq9UYz4kZbr9/3UHwQo/PShTCaoYFvY9vXY8bFmRNzGBEq3/jiLAkkKbKZo51isXjTL608wZ8FjnpTZHLAMsAsgucV0flizID+dVe1QOCkEkJq3lNmYnxZsAdLfn0AMta/r/PBrJs/z6XAprOeJmnuPi4CLgIuAi4CLgIuAi4CLwBc6AmrloV6C3eaH5tbbPzbvvPaPticgnTsAFw9Aikor5X4aoJFLpwbMxP0zQndcQTy+qMSzcHsRTFuPPDZp08F9deSraHtIWz0g9OCgY/tBqiWHnEOlpmUxmWnWmzZtc0C6ZqlaNWuXr5A6WWaOSVTJGj0QN20NZJd0VDmV5vzeigGQFEgRXV1bNSurK9Z91AOUGCY3A7O1c2BbYaRzFVOo3OB23SyvPmNVtlJlhTnQo5B0TwuQga+L0jsByGZ903zw9g/pAfkjM2jvWViUuY8UQ4HwDqm1JVJUq9W8nVer2aLWsodCiKkOabwlUmstQHIrkXqqOk0ppLkc7rOhthofa/MRirfgvtUlZXXgq5281mAbB5gLjUd9f0mv5nA6jh8/AeRM0EQtRQXVMWOkc0UU2zUgd81UqmvsI/HgOdWhKlVWKcg5YpQhNdeqmrYOEmVR0OinqKrnY0wQ7N9kkqQ6WQuU+s+qjkHaqrYqkyPPjCfoPbnoB9kB5KIRc8u7CLgIuAi4CLgIuAi4CLgIfOEjIOMbtYM4DpDF7MimFGoIYCawRRagSflpnYkkjeS5hs/IpVPPyfwkHE0BSOiJcMsMLXYoh9AQkByO1JNSBiykpOo+MDbg30P/jU2AZ4BTzL37NdOmHYf6Fvb4V/AwIIV1gGo6GlDjSAsLGbZcuH4dJ9d1W+PY6bRIY5UpUB+IbJlms+71PARiLIow1xL9LsMAacVUUkLbOL/u7qHU0fg+DozmihcsQFZXnzdrF76ECnnBA8iwAml3cAaQ9z76JT0gXwfP6P3IkJpZr7XN3Xt79pYmvtVSBuUXh9s2KbZqzYGhjJxhC6Sv5mmjISOhYjkPaJL2CpQp1VQAadVGPwU0CLfaeFju5gAJHtXvsd+jXcfAA8QK64ill02jMztAw0GXdGDU2WAcO36etav3YgqVMZWuoLB677cOq8kq/1ZZ9yqusdSf0sczhkIqEyClzcZRN1VTqbRVObXqJiXSuqyyGrnHJlheAOnVXOr5mcmOfeYEgAxSXsOnXtT7DiCjRsot5yLgIuAi4CLgIuAi4CLgIvC5iEDQJ1GTVduJRzGkQAoge1aB/In55+//r+Zg7z4X/XlMYlQz5zW4jwMwMrXx6s40qDsEEgSPSjlUS4Zpy4VgkRBASq3yWxZ67z6W0jrUY2BnIFMc0RusY+HDh7wetY67KHYffEgqKm6sI8AuaCMi05g4LSAEWnncWLOkS5ZIYV1eW7cuowLHPoCktNI2AHmwj1KJEjnxW4JonwRoch6t0A5EKaZJahOVetkfjEyHbXV7MqRhO/Q6FESuXvqWuXzjG/RpvDwXILfvv2XG3Tcxdq3ZfT+gHnOPtho7Ow1UQNxXBVCqaMT1VmqwHTH+xcQoi1Kao6VGmvllgMmi9k/zIz5yYrUGNDyQEisI0xCADukLqV6MNr0U8IavqW/t2R6QF1FnLz/xB+z09ekpJTMi3abjuG9OoKzqXERJTFNPKXU3GIkYLTq4CaalQMboG6mbVFmrzFIPGweyrQOr38ZDcw9cWDX1OH+wCADSmuj4LqzWeZVHxwEypvTX2Qm58MfDAeTCIXNvcBFwEXARcBFwEXARcBFwEfgsR+CTAMipAtm+b1NYf/AX/53Z2/yQlEe1dlBaZpy6wDKuoPQkLHk9GTUG1OtJ6ZoRSIx0S7l4ehBjm9yHZMcBxjeqmQuGVRf9mskO5jQChzamOIO+t066KNoegwEgdHitQc2j2odIoZSLauAKW2C75YraXdAqgtYdPQxkesCQjHRU16hejQJlSWidVot6yF3ToR7S9rJkHwRw6n2omk5Ba54U1vLyEu0nVmy/Se2nQLJHfaVMcASXpfVvmtXLXwcgrwN2BbuNNHm9QZ/CsUxuSGHttXfNwebrZlD7DaLkLjDXNc1Ww9T267TzaDEHLw/0kHjFAfKU309TcVcqbQkTHfWATMnBlPULFvWauDooUbQx4n8TIDoY6sAiaB8QizrpvXu7qLCk/ArUr1x/yjz3u39uyutfmS5v4Y7bdISA0T7nP1Y8bNqplM+QCxIdIXme/ddUbC0m9Yw+X3oAiPKo3p2CR1vjKOXXA2CvllGCqYDSSx3WEzFUy2nbDr2uZ6dtPrS8N5fzDgeQ542ce5+LgIuAi4CLgIuAi4CLgIvAZyoC4f6KwcQCt9BHMdERRjOdzrYFyF/90/9pPnr7nzGpOSA11AOS5dUKKhgQibLUpSZQvRjbNP0b+o3qtUyWmrxiQQYp3gX9GMC0qZj+GAJgMl4Jhr0HEXSBx04bpQowGLDOkb/OXAFIIoWzUqE9CCmeORS4er0PxHmtI5RKK+gsFNNAVpo6yAwAWyTltIdSWTMdtheTSQs3tY9Qyw7dl/LZbNRNG7fWPmrcCMoSlBTzHvxKyZPhy9qFNSBy2fYt1FDnjQ7ppW3AU2CcW/26WbokgHycfS/ZbQgig5TKIWql/gAw7NZMc+tVU7//M9JTN605Tm/QoYclALmn/o+e6neI8qiU4WzWA9kkBjslDGiWlhR3TxFN0v4iGHKxDXvccFRAbm9dgsR2c8A+AtxsR8607RYqbB8oRyG89vhz5nde+k/NypVvWODWiEN7Xm9Of/g1kEEtKPmqXu9GINNCHIY3us2GzHuUcioAtBnNsoX11z1TE4Ma2hivWW60dYxxa1ikJ4I/GMhR1tY+ToHS29IUIHXfprs6gAwdBHfXRcBFwEXARcBFwEXARcBF4IsUgePgGAawcBP5hx2TMEC+8+r/Z3bvvwus0a8QCGy1utQH0lcxW2SzCatkdYG4emvEMl5PRgsg1gRldjE/kQQWAki1ewiZtPo9/6SQKWWVFfimOuWyWlageq7mzIWLZfPYjRWbQkubQrOxUQf+PNOXDEpoH1WzoP4ijOEgzv2CaWC2s4WZjlx+8riBeirj2PY4lGImaGwcUEdJyw+bNsvGBed5AFjqn9S+Cm6nq+tsFxOepFUV2Rbw1W51uHl9MlPVF8z6tW+ZC1eetQApeBTonQaQrc1XzKi/ZwGy2Tkw+/v7KL11028TJ4atGSR8gtiMdVgFZNmfarVs23io50nYFVVIpmhLYRwCwYeojxOALsX7BMVt4tRrj2wPSD1OJIoAHmmnxGFp5aK59sy/MMuXX2J7BR8eBWtaq+eAalduS1sFeMChumpawFOqslTEsU0bng7rmuoZ4Xjqog+FWsAa4MgZVoqj97qW9aDR2553Fum+d/Otc6aKrrca77VgOICchd/dcxFwEXARcBFwEXARcBFwEfgCRWCaqsr1eBgagxAILJXO+KjGcYDstmqARZ2L/SEAQjsJ8iUTUqe4yu+TcjkmhXRzp2nbaHSAFKWUSjULt40YY9OpXoEarSYqHzASqE96Ll9UK4pwkWSMmss0iqPq+2L0clyxqbOlEgY11GGaOIpap2fVT42BaiK3cEbNYLYD3FHSeAQguyyXQ5HM5bIAXtbrn4iKpvTV3a0tC5KKq1J4BZAZoFWlegLNZdxOV9YwqyGdVaqaEjC7qKMtAFIprCmUwETpGVO58DVz/fGXMLfBeVQprNxsiiaQc1yB7O++DuWieg57ptbaJnb7prHftiqh4gles1dKp435AKn5oOriDpuhh8oE0yLjmxrZALA4zAmQAo9AsNp85FBZBZ2aw6BLew2PTb0RLwOpFWJFCi5QfOGx3wUgv0ZstbzgWuqpVEgPGG0PTAuQHrSpBlc3rwejQBGAlNGPrwBalNRbLCB6auIkaLXhvcT7PWXSS7m1SOrNzYdI764Pkb4CGTwX/jfYJQeQoePr7roIuAi4CLgIuAi4CLgIuAj89kcgXOOovbVOpKERViQfKUCiNHbaG+bOuz8377/xI1ItD3AFbQEXXn1eyprnTCzY6aJdo9sBLtVAfuDVMgoObe2brzCNAbOgBLLXI3US2knr/f7+JQVsPBaAsCT1kdT85Whx4edlekYxs5TKkYU9781yXa3VemZ7qwHwJe3jfp/002TO9oK8v7ljtnapccSUp1DM465aAUYrwGYa9bFuDrbVL7JFbaN6NbJ/bDOTA/4A5RzbXUL1W12v4iY665sog9Jmo4362rUwf5i+ajKlp8z6lRdMdeVx4FeppjKJUS1h3NZcCk4bB5tm49avTHf/VdNv3seQp2shso+rzRB1VArpGAi08VNdI5CYSqofosA5Z8qk6CqFN4EqGcc0JxhpIDFwxLXPCdABbSnVUhIPR8R1jPMqMRhyXnUGedPskSbcb9p1Vy98lRrOrwHYFZsum6EvpeKdVB9JmzYqaJfS6EGfTJISMdTeoBYS9dHjQJZl8xM/JdU6qFqo9GobrSrJIwuO9l9PgRQ8TmyvT++1QL0OzhD9O70fQGX4w2FrIoN6yfN9V7gayPPFzb3LRcBFwEXARcBFwEXARcBF4FOKwPGU1eHEq++bDvgtgMwCJjaPaowEkM175o1f/JXZvnvTuo0Wsgf07pO7KYoYqZ3JFMAAzwVKI/hn2ziI6QQNQWqh+NIDBJ80/EmnAKqg771qCNWoXuAYOIcOD0OKlIDEr+cL9pkOHdOM2C4tPLZ3WmYPExotKYObRCwHeOXMBvB4//6Wubt1gBHQwIJZuZwz69RxVipFC2zN/SbA2eadHiCrPYlAUyY1eXpKLi2VTHWpiGmQlEvPNAjmw8QHxbDdtqA1jq+bNAC5tP6Mqa59CbOeZeuW6gHkzDF3b+eu+fDdXwLn/2Bq2++g1noKahIAS/vtTwSaSlFNAo5plMZUUopuwaYNF+QOy/ySgHIKlTEA7KTcV8P1f6iBMdYphXaktOJDYA8Tmj6ALxdWwWOzKwgfAsolU1z+sllaex7FcgmIJAVXAMlxTqv+0kKk2m3I5dTjwYS9HwZIzxU1qHf0lEXtme4Eaa9+uqpd7li9oiXTUN9MC5iCzaMpqsHxD/pAzj4DWu789Y92pgQ+XMX5qD5fbr0uAi4CLgIuAi4CLgIuAi4CLgIPHIGT6h3Hat3gD/t6SJB8lADZp8fh1u2XzU+//z+Zg907prJyBajomVxG7qjq9SiARBmDH6RCWpMXm+7oXcALAsPpqycFJ6E0SwsRSu/ENId1UP1oFxU0jIGdaUojzw38+sRgXf0+SElIpDa2OwMAsoEhjlI/UUNps5FOFa3itrOzz2t7Zr/ZsQqkgErOsZVCFnfVDMojLTmo6xyS34l2alevmsNcEcUTBU8AqbrDSiVvFVEpbCkUQJia+kd6UVJzKIA8TFwwmfLTkQDy9V/+wLz2s7+m1+Z924JDI5UcEl+Me5K0vwC4SPK17JUCIC1E0kalRDpqlrlL1bXwCEQGacBx4F0KXDASae3N2KrC1t12kmLfqfm0brdAJDWocDYwiLKZWaeX5dO0OrlhAbJQqKLA5uwxUVsWKbKzlFYfIG3LDN+l1RcZff6dQaSlTb3oO7Xq2Po8OHVbDSbsOejMFE27N7P98Yx6QipkaF3eKo7+geI8H0gHkOeJmnuPi4CLgIuAi4CLgIuAi4CLwCcWgQAaT6tzDAOknVSoJrJES4pHNdqkrN6++UPzk+/9DwDkXWrpqmb5QtmUS+ot6PV+TKJwZTJqz+AZoaTVz89PZ7U1cr77puZonxcc+I3mrTqFI2lCyiP3RwCNlpESGbT6AE+tA2ugCQ1kDMPrSr8UEI2GLEs8FMMOJj47pKjmqEUUQDapTZyMU6iDI7OHA6tqFSdKl0U91PKaH7NlDuo/qXYiAk+ZywCRSmEFkOXi6gFa0rbOyJPSGuyfwCpF78Ok6iEFwexr/3DZpIpPTgFyaYmUV6XBomIeVyBf/snfmJd/8pf0Ydw0FXprCiLTKLpZwFXKnkB8OEmbEdDnKZByZCV1FWLPSX20MfdSSzVXewzs/szUukN6Lg4nqocMNLUU+65UWu+sUXY0lbQWHlPZq9RtXjXlJUASgMzQ0zEFzEqBVFqs7e1JXaRqIsVpqg21taBKYfXZLejJ6Jcz+jDoA6TmZusmvcU9rvQVx+Aknqa68oRlZ2+fjqStPqDL6rzPiwPIeRFyr7sIuAi4CLgIuAi4CLgIuAh8qhEQzJwGj5pYGCDtcrroB7w0qsXqI5t7t71vtj78GS08/jdz/9ZrmLr0TXmtapaWK6hgpHYCYhPmYVs3+JJSgnTJQF3SxJRSGdRHJoAFENFv0eAhgZfs6g31iIxTMyfYsfVzEsxYfkh65xSABA+Amx7bPEPCEOQbymn1/v06yiFAhDpYp7/hPmmpBwctc1Cj1yFSWw74VQ2jVfeoMRyiHFqzGbX1ADzTpIlCnRYa5fJaqlSBKM+oSGmrQpnhYGhrHnXc9Pry8qo1ytHYqdPSZFRCybtuKqvPmIuXLlk4lMGOYMuKm8x7HyD/1T//jXnt539pDvbvso4lXG1LQCx1ipOZ4jYYpznW6qXo1RYKGgWK9kYsZIyjfbFAb3tgqmXGLFXWZoP6QO9F2atDDEaaWsdMfo1ax2X25bLJl9dNtqC60AxQqvpPr/5R8OixnbYHNPrGODq+1jzHT1e2acvMw9Y42hNBC3oKs+ei6muEfs2j754zkyR9gJwCo1VUQ2muNiX2wWoc531gHEDOi5B73UXARcBFwEXARcBFwEXAReBTjcBYhXT+sGpaqADLA8WjNZC+4ah9x6MEyEF33+zc/qV546d/YXY338Ud9L4ZSQnDdKYC7FRKRcBJPR4BGIDLAwafkPz9kcJnqxqlMuqe4AaqkZmMoEKan6159Fs2kLSKS6taaAQmLPRo5LHWrecPgdXA0XOMYqi+gALDHimoHW7bW6SookoKegY8r9rHnZ0D2ydyAnRm89Q+Kg2V2j61suiSpqsYp4GlQr5g8jY1VOY/cRxhc6ZCz8cifRenxj0cjm6na3soqg1GpSrwWrIgp7HbLNALE4fXwkVTWnnGXLt+3SzTs1F9FgVjQVuSGgD57hv/wbz/5vcw1LkFwFFjybZabQPwerZZqSoAACAASURBVC1JNIZj0mQnM9MgrSLkIWTbeoRNhVJ+j8vg/dYAJ/SGjOoaURY1MtRSVpevAtRV29eyUFoy6VwZUx6t03NWtU6sFko9CLSOPj7ACUzl36Ma1qAvpMAxbqVJX3UUAKpVhw67luPctkc2qNMUUQY2rHZWWl6g7kOu/1mY9oH0ld5H+YF1APkoo+vW7SLgIuAi8P+3d2ZPcp3Hlf9qX7p6ARqNhSDHoqWxxy9+9P/rcMzDxLzMm0MxntGEJ8Z2aDSybFESKZOUTBIkgQbQqK59n3Myv7z3u7erFxCNPS/URFfVXb57qhrRP53Mk66AK+AKuAKuwAsrYABp4xENIPM01hwgU8CkA3a4f/jC1z/vBItpPzz6918AIP9rGPYfAsJOAYBIHAV0ERQOAJEdjLQwiBSnyEAhulJEAcKhogFTV3SHDQBSoDD+UWAggHIGI5vytHyRjuWKjqQcA3cSBEKmoAMpozvw92l/IKM8CI39Z+iFRMkqt/F4BkfyODw+7stj9miC4wB9XbiLPQDgIkwRo0qd6doRtFCtyRggcTB7ux04cgiWAUBm8zYjQA7ivMjdvX3AKIZRYptiFMZ4AQBr3Q+9g48FIO/fvx8O4dg2sU8KkLPpKDz69vPw9ec/RQnrZ3I8IbI/qIbpYieDvOWaAF0X7edIaGV2T2IwypoNXnkOjhuxgB8+NhdRwBGzHZtwU3f34JgCIusov+109wSeuREiK/iiYygjWtjMCDeU8x3pQBIi1wR9CcNRR5HwSLzNxmwQLjNaVI/ZyphzgLSeSEnIsRjW+DHU6xVCcwQqte7VSoXjzi/lLwfIlyKrn9QVcAVcAVfAFXAFXAFX4LoUWHAWRNwIj+UxHgpV+dVkHybHYHuZALmcD8OjP/48/OE3PwuPv/s3BMbMAB9wCIOWfRKq2AfI0kk+ZpJolbEvtJlkuDxHSsTgFNZSYiOApDWuK1hyMjBegJL9exruIiM8AIcc+5FUuSrAgCWwm0DmGqE6x8cnYTplsmoVsyUx0/HpFC7eGD2PnEc5wmszSQZtIQ213a3iHrro79OyVIEa/IflrKPxSHoyG4AgcyBbCNlpoDxV+wxxv7iPKWCVJawEWjqABnALBvzUMCdy7ydh7/DPBSA/+OAeAJJhNJirmDiQvDZdyJPv/z6cPvlEzsdtsrwpY0A66EHkZgC5hEu9XMy17DdxqLVcNO95bAN8OcLENpbfEhTrDTqgTZS4Il02Psd9yg5lVdzkONeR5wVA8p6l/xE6rQwg41xH9q/yallZKQU1gBR9FTytrFnKXc1dFEeTB+efbel45GzRuEkBawKPBqr5Edf/nQPk9WvqZ3QFXAFXwBVwBVwBV8AVuEYFDCDPOo902khKSQprAo987ejG0Q9eCctIy9tqnV9rjXmIw4efhW+//GX46gvMK5wOw839EUJc8n1YvirzDVleKqWngD+cQ0ZyCESqr8j/ssdxIYE4+VWFAwEYUuLKklamuuB7zlRkKSSPsUAdOYo9j2s9I889GQFyHz3B6I6BAOx0Xg0PH44AkSNANkZiMAAnjtzYxfiN3n4bINmEW8j+R8THoGyV/X4EuP6zk7CZjwFMukCmtDbhsDJ0h45cd6cjZa6yTrlXepUAZ5TKrnAuwlxo3AjV7p+FRveD0OjcDR9+9HG498FdJLd2VA8CFf5wm02eYITHb8LDB5+G8fBUnqt3bofuwY/gWB5gf6S6ykiUnLB4pGYRaR8gC4M3UtapoNVgX2TcXaAO0CjBN1lwDYEu7iAVqfp/AEh5qmiK40GZWpLKtcpUxez8dB83HN0Rk1K5HqlAlbdYGhTluPiEPCdPR0daR3zIf/RDIEScA7CWsMa+yrLzaGWv+cfnpXznAPlSZPWTugKugCvgCrgCroAr4ApclwLTae5AMsDF8MyCdTJHMrqOATP77NvDw7s/eBlnnU44XnDitEhUt/nTfw8PvvxV+Oef/20Y9B+HWzeW4egmh9krBIkrF/v/9DGBgBBoZ8jPRTglD6cAKaMJkztgnyJh0s4751iNFHTnAC84ikxMHQIeHwMeTzGa48mTAaAQ4TYzzDUcLAUmewDGg/1dcQm7CM7ZgZvYwdcMiavHjwfhyclAe/96PcDkDL2IzwCQUwnyYUhNu4XkUSSjEmSbSCPdYU/k/h7O1Y1ABb8V78UMpbKrMd41Gnat/RA6fw76/BBk1QtHd+4hSOcuymZRxgonkyE3/JJtPQp99JV+/YffhcGzYylz7ezewjVvwgXclfEYZfeNDiIBke4uA20IkDILMQIkp2YqxxHeY8JpLDfVgBvtQbWN5bBqGKYlolpmLD2Q2LEa4V6cTqx9A7DNQnOItwkESg+klSxTD16IJanxfHSnhV8zaBQaztZjjqMBZ7ZOYmwBNH/wx/7SAx0gL5XId3AFXAFXwBVwBVwBV8AVeJ0KCEDGVFUS1io6erYmAT0jRj75AgCZwlgKioQ2fqVQOR0Pwh//9b+HL3/7f8KDrz5FKM0EELSACwfXERSzB0dufx+9dDGkpQNnD/k6+EWfAEZnMnWWtisM4y4bKZHuISmngMA5RmqwtJSBNXrrHN2hriRDcNjfOJsuwlMkrhKQNqEJVxEhOQA+lqyyVHUH65TxIIDTRrMB8JyF7x4+wxccR5yH65ZAnfEYOqM0V0ZWYCQJALKDJFYGBKUAyQAeuzeWrS4mgNx5xOA2AHLnP6FO9E8BWwBCOI8EyLtwIfl9ASA3M/RxTsL3X/8e5awPtNS02QsVwmN9JwNIamm9f5K8qjaePkfIi/AowGcgmSWVaiKqOX8bwqMBLOGwxvdKlVfwLAIm3UXO6cx2ADzyHBkQlgFS1hQTWwUguVbdX64h8GvvNJ/LwVDzVtXOtNAcOUYgOalzfck/rA6QL1lgP70r4Aq4Aq6AK+AKuAKuwIspMJ0getOaHAGLC/zCXXAHDR7jPlZmyodHR8/nQG5zHQ0eCZcGlYTHR9/8Pvy///U34eHXvwW/KsCtNnDNBkNx+AhptznW42A37PXaoQsQYx6LukzWu8bjFCjFUUVP3RKQZmM5Vux3hE01xzgN3hdTVYkMg9OBPLdA3x8B29xYungdOHUEWH6/BPgRKJm4yr7FOl5rY8QIHdLBKdxEjM7o9brojWTf4nwrQDaxLwF1xj5ErE1nXKIcFBGjzTbKNbF2wugO7lEDdQCVLP0kleG92fB+pPQWSy8BJJ3UGxjRcefuHXEhu1hf5kCKs7oM/ZNvw9NHX8MFxf+RUG3BEgSg1ljCyy91eA0ieV2FRO0lJeBpQqq6iOY8pmEzad+gAWQOdCzFpYsY3y9Jw9VzSwmrAKS8JXJ+vJPyJeeUElN1PA0wxQ3N3EwlRp7PriemqLBgvIaUyBbhkE5n6jY6QL7Yvy9+tCvgCrgCroAr4Aq4Aq7AO6ZAGSCTgla902sASAMwwmJhYwkpQSYL71Hg6z/9Lnzxu38MP//Z34TTk+/EpRNoQoHtdAZXEAE1hLLeXktKRY8O98PhrX2MyODYiPwKaySdysgOkIOAqpipCo3cdD1wFQliAshKI5y1yOsRaNMevRYsTn4R3loIjGH4TtojucTIi9UmjtQ4HuB61dAGaD5Gj+RwhMTVVSWc9MfhKcpXhwjD2aDHso5z1YWSMA+SsCYhOjU4reh5BDSyh7IFWG7CvWQqLOFZkmIZIAPHrgWgbHNmIo4brJth0fgg1Fr/AW7ikfQndrptmRV58/AQ408OspmRqsAakDwNjx8+QDnudxjbQYOQybbNOIsR1+cYDQFWhUeFSEKcOn0pUBK+CJN8XUtY1a00ypNj5Fi9upXrGkAqIGowD10/AVO+KxFatR8zn+soiT4CkUaZ8qo+lv8xyVUvJtfQw7P3WTE0KWHldaJzbUmsaZBO8cP7ch65A/lydPWzugKugCvgCrgCroAr4ApckwLT6bPC7EeZ82glrbyGmn/qUsbnsxTWO/cvXEUZHM1tzA5SfhPIU/cRTYaAmulkGD75xd+GX/7v/xyGpw8FnghILGecYabis6fD8ASAVm0BupqVcAiA/PCj2+HO7TYgEsmfkSKtJNGuxwAZAwM+x34+M7Bknwww2JtH2FGnLw95YWqrno3VlmC5QgksmBBlr/r68aMh3D24l2i0fPT4NAwAkAFwOYYTORxNBForGziX6NmUER/NKkCR7iLGecA5ZK/jLkZ51OFQtgB0XOgE/ZczOKIrlNaShlp1uJLtnbC7gzAeHHOMS0wqmKfYvh8a7Q9paGK9a0D2friNfsjDW0dyjbREk2t9dvI0PPr+W3F3eYNtAHsbrmcD5+csRhmjEd1HQq6lnma9jlL3yb5IIGAGfxEgk1RULXlV8BQNBTYV+NTVNMfQuDOWj2YQWixRVbrM+DS6l7njyBEu6ioXODb7+Mk1U4CUOlr+79X1PJZ/gBwgL/wnxV90BVwBV8AVcAVcAVfAFXjdClwJIJMSV4NHrvvwHIC0XkcLpSk7jwaWFnaT90MqQHL73b/8z/Cbf/hrgOJXWckpAXKAERlPHw/hQALCAobeV9cCPLfv3Awf3e+GO3f2wy7KWmWuYjlkB8EwdMdsk7mLaQWjpLZsf0dY+lqt0NHU4Ba0NAqgpZ4qAfLpM0IegnKOh+G77/oSrkNo5NxIXptSLlCyukDpa62CL0AXzTpCJOGOsxO5dn7flTEe6kryuguU1S4Bj9SV8NaMAMnU2Bq0ebaqh3kNcxYTgFwhCKgDGGW5MSGSoT1p8BDvlqW6DPF5+OhhmGNcSoN9l3BYGxy/Ac2uCpC8DwNIcQH5hDmRuI72UOYCSyCPpOVqeqr2LKaASUcwDvcUCNRxHglPFv8fAIFQfX8FbqO/mJW5lt5aBUjdP3ctiyWsr/rn0wHyVSvu13MFXAFXwBVwBVwBV8AVeC4FrhMgM3CMWLWB+5bC47mlrNmKc4D8w2c/D1/+EiWsT78GqG2kdHUOEKP7OBrOMGMRX7Mh3FO1/AiRH91HueYB0k8x+7CJUtM6QKjdQS8fYIIBNuwBZMmnOXDPA5BzAB/tWObpEBr5N0FwMuZzcE2nq9AfzuHiTWREBwHywffPBAzZr8mN+63ivBT2XwpAwiHUnsezAMneRxnPYRvnVUZt13QwMQWxUdM5kdzWSGGtYoRHu/sfQ6N1V45lUA63G4dH4e7d+3Bo9wWsyy7kaDgIjx8/BOyOZT0cHdJAOSsBUsZrJA6k9URmvY6ENvYf4nosyc1CZ4Qoc2CX8txYImpcSczbBpD6enQII4xKj6PAXhQkOpCZPhEgbV2scJUxHwWbOf3xUIBMezaf64fnJezsAPkSRPVTugKugCvgCrgCroAr4ApcnwLXCZASsJNYcgzNSQGSQJkmsbKclH2Etq0Bg3QjV4txePjNr8M3n/63MBsdy8sz9CWuMAtyBpuPIDqZzMJocAonkimpeo7bt+HaIaVVgnJYFss+Qbh50r8nsxR3AVYt6S8kIHUAbUw8tX3SZFiej9W8tjpec77APEltPxT3cYS1jEYI4MF9DQG1ffRmLvDC6ek4nJyM0Oe4CDcwymMXSazseRyMcW/rHKhY8imhP1IBitRVVKpyQkm1ShcSwNshWOaCVitwAwGclYr2bOLuMseN661274TW3o9Cd+/HCPO5K07iEo7iHGNCer29cO/e/XB48xBA21bHLSnZnc6wvv4J9DyFvitx+rgGltRqDySdUIJkHqoj4BfdQ4EwaCllo9aTiMfSvyiBNzFkRxxEcxHzESBWwip9koREAU0FyHwMB19IaDB+a+fja/m+SpdyXYqTHKfrkSdjz2R0IK0m9vp+vJ77TA6Qzy2ZH+AKuAKugCvgCrgCroAr8CoVmM6SFFa4WivACbeszDT29Fnp6nklrNy/AIugrCXdwfhLvpxP5jAmhCk9kDlALgmcBLflNJw+/iJ89+X/QIjOl1jLQtbUCRMgE0pBATE8zxru2pwjN0hzxAEkejJUZYpeQa5ztSSw5terw5WsAIYYbEMoaiK8hmE44sgBXKQslYE68RhelYYhk1AJNtNpRYJwuHGExgngVZ3JEMbjCcJyxnAgp6EPgOS239sPB4BWmf140g+n4wbOh6RT24oteKHbWIeW8CUdvWpAgCvWp9er4X2pIiVVAQ0aoJyW65JmTNta90Jz7+Ows38fXx+iL7IlQT1MlGX57BFcyNu3bqO3Ukt8I5/p+433YTIahdFpX0paRU+pQiXkpUms+n05cTVNYdXGRMJlrGLNwE5B1GDOXrceyKqM3EjmesQiVE151QVt0pEa8rz1OGoqq5ixqUXJstdST2M+BkT7MPPNoDV97tV+7wD5avX2q7kCroAr4Aq4Aq6AK+AKPKcC5wGkQAWhz0J08FigLJkJeePonlzNwnHK5apruGXm6slrESBtP/ndPXEpBV3jL/+Twfdh9OSz8OjBL9Cf97VAZK+GURg4p/U2NqoEoxxAWRaaOqAbpKIWmhoBXgyVyTd4eBGG+NxyDUBMQJjjFQmV2XgR9Dja7XO8x5P+IAyGY3FDB4DJ09ESgKghNHTrdjBXsY0+xT72+fb4JEyWe4Cqnlx+Ph9jXyBq0nPZxeiOFkpebWN4jgUCNepzAC9dQI2ZRR4rXgNUZiWusC9bdwCQH2UA2W5hJAdWT4CcAwp7nV64e/su+iE1TCcFSJ5zBdAdnp5iLqWWvW7w3iiUaY+iQaM5tgZiZ0paJYmG+8egovieVrF2OpayCWDSfeX5YzCPLciaHKGlwt9ZgLSApDQ1Nebw5G+v9EzqV7qZIxqZNHmpXBNbOOyVPHCAfCUy+0VcAVfAFXAFXAFXwBVwBX6oAgKQtgGeVmt1n7INAJm5kXgydSIPbt3N4DE9xNxI4GbmQApkgsbScxFuLNmVZZMbwlH8ZX8+OQnryeMw6n8TTp5+EZ4efxbq88fi0BFgJGimzhCaHAjLoTkhAKpiSIquD6E7WVHqWcXQulhIVbXHCwbXwKEDM+JrIUA2gfN5MhhLuSwDceYosV0AQOsIwSFATqc4Zg6ndFkFWI7hQJ4C+W5jHuNPAG87KH99FiYLjPpgyS6Cbnj/HNTBQRa2pcBVBfhynEcNZaW27YAB2dMJRfCF1+B2dg/uiPvY6t7EawwNUrd0Mp2EJvol6UIeYqSHuJBwXwuhQbj/yRg9pqOhrMdmavJ65jBaCav1UPJ5A0gDTXkP5XmG5uhqBQSzUB19XR5GQNXzJT2PvKYelQEkQ3boQMaiWP1s8RzmMJYcXe6nI0eKTZCvM2X17Keu+IwD5GUK+euugCvgCrgCroAr4Aq4Aq9VgTJABrh0qctoDqSBX/ra7v7NxGHM4UvKS2U0h8wEkfsjKEkVaywP5fmqdLgsFAbAgsJMTeLEtsR8woCQnAr2efr4j+GbP/xTmPc/wR4zAQIpQUV/YKfLlFAte2xjFAZDXLINvYQGpPKcOJSlWZSJ+guUezKwhxvvczEjGGL2JKCR/Z1gRFk/nbMV9l0ADmt1DbGZoMeRZax0MOcAttM+yltnG4wdmYcxyJM9nI2dD8Pt+38V9m78CO7jBoE1CNxhvybcVfY0rlZIeWUfabbpXEzbGk2UsBYAEvMa6x3pg2RSKhsom+1dJK3eBMgi0VV6F1l2u8L1Zxgpsg47GPlx8+ZN+eL37L1Mt9VqGabjEZJk4UIytCftHZR+yNhTmtWV2ogPdRRtZiPfxnpMTaUDyPNsWJ5Kxzdaf9L7Ke4ij017HvOexMxptHkdLIe1umg5PvZI8iYK5as59Kb38CbDI2/BAfK1/nPoF3cFXAFXwBVwBVwBV8AVuEyB6SI6kDaqwwy9WKu5SENxwDY1ll3Grdvble/IZBIsE/fN5zrmAMTXY9aNuJCEzCp6JAmQ9ni5qWYAJ68vF/yFOhx//28AyF+Gpw/+HlA0lgAcbnWWfHZ0RiS3NnoaUx6qR7jLFlxixxXALQ314ZgMCQLCRtja4OYJKwzJkZEkBDJAWgOgypCZ1Ro9hnD/RsMJSj/HCM9h/yDCfTDncYS5jyxtZT8m3csaHNPOwUfhxgd/FfaP/gLn6GFfwmP+DhGyi0E+1C/fQWE173lsSQiQ3jtvbTIj8DUQErSDBFUG4LDkFaNDcP0lwJAuJNNobx3eEheyh5EedHIzwIoO3mKG4B3A7RJ/832wUtUAh7gqAEmdtTdSx27orMwqelC1xVHDa4CKmTtIyBaAlHJVLUkVZIxupZYu6+CNQs9jtEjlnPJCrpfBoJ4H/5GTJkAsD/OxHBKZUypnvezn41W/7gD5qhX367kCroAr4Aq4Aq6AK+AKPJcCGUDaUeQVoxoJ1dEX7KkqAMvcyHZXAVJeZ4ujuI55zyAbKLU/UvchYKZhOwTIDUtXZR+Ugq41yEbPB+haoscPZyRAfvovPw2f//rvkCC6wiiKrkDk7l4b4zq0J5BbIxkTwcfAJwGYbEtSR+UacDM3DKSJZY4cjUFQtA2olLl4hL0ltNgkDud60wY8LsIA8DiA4/gMKabzOZ3IqZa0orSV90t43N27EaqdW2Hn8C8zgCQNCTAJjFUiKuaExHu0sRemX7XWEK3o2jVreC9Q/jrDjMkJXFL8heTWXtjb2ct6J+1eCJDj6Vh03ccoj3v37oWD/YMsgVb2iwDJNS8B0wtCJP7OylQFIFkSqjMdK+xpFICMbl/M9NFZjbEAlX2M0kMZHUj5XllP9zOapLh6jAEmcDQDQoHceB0uNUt2jUzJl22OpN2zAWcWtOMAmf8s+HeugCvgCrgCroAr4Aq4Aq7AD1FgK0DaiaQnMi2pxAuAOtua7R35VoNmCIj5awqFeQKPACbOxxJQC90hQLJMkkDEJFXioriYcd8GnifTECD/+R//S/jk//4dgl4modNhKWc1HN3ZDzdusmSzpa4k4TfyXwOvo+ASDiacMDiTmXuVtsNVmRKLa9BZjM4UX15iVgfXijGNYq0uAY8L0NkMi+P66nAhCXzLZS08enganjzuiwM5nY/EFZUSXgFtdGFi9mS73cE8ym6YbTCHcv8vCgBJeOXaeT4bZWH6KkDmALwkYMEBXEsvKUpoEcTDXswZymzZb9hGb+Uukl87DM/BcYRGXYu+jxOE4zBMp9vtYibkXXEiO52OOJWyJT2E8l5FJ1LKjWUUCktY49xEcQTVgZRSVIFgPYcBI7VXl9AAUnZUeBRuLPY8SuBNtBjFkBS4zB1XO6/pk5fA6jPSI3mOY2l9k+V+yB/yM/Myj3EH8mWq6+d2BVwBV8AVcAVcAVfAFXhhBS4ESPmtHP1/CUNyUob1QdYBLPqLO/9DAIz9jhES1waUAoncBVAVXxNIlBEeCjjqaipcEibZE7iGi8fH/SdfhS9+/dPw6a9+Go4fPciuv7u7E24DIvd2AUwcdC/9dQpcnO9YQzkniaa32wrNZhxFkQDZCr2KmzgChMfY3EdxIgleAmBrOIycpYgeSOQL9Z8RLtU92yAApoIQnxnHhgCsl+uZlHFyHSwVbSBQpwWAxDNhinLYyaoHgPwz9EB+HGoNgpuOECGYEWyacBfrVqJKR9L6A60PESW+vJ8pXM4pYRB9jTbrstdtoQe0A8cUZa5RA/Z0CshScwnrWSO8Z4zRIE3MzARAIo11p7dTKGNNAYs9rDPMh5wDJAlvTYYXRTdRHUHAZARKDdnBnQoYqgO52ehYDnnMP9FQ1NdxK2lsauZaxn0F9BU+uaWjN/SxfhXmcABYxZuM58raJuPxWv+a/j8IL/zjc+0ncIC8dkn9hK6AK+AKuAKugCvgCrgC16nAFDMXC1viImZ1q+lzgALZSJUYUZHNcRSAVJi0MR3iSKbBNXAc2U/ITXoirew1hu7UONKDQTZoliSkzgFmdNtG/e/C95//Q3jw5c9Cv/8Qw+5H4hISCm8f7YYOUk9H4xlCb0ipFZSQLuAa4toSolODSwkHsE1Q08Ab22AWIvxmjnNpn+E6llNOJkt5jm7nBn2S06muCZmnmJWI/3Z4ziYArAPHEUW2uCyvOQNhsj+SzqGMuhBnDwE76E08nSCMZ30ztPd+Enr7HwAg2wKPTG3lugiTTbqRBosESHxtDIYoOZxQlsZOAXXcGnBC20hmJRA26GISMJM+zwVCecwVnkwAgjEttgs39N69++HW7duhs6MOpIzoEAcw12cNOJ4izIips3y9TYDEddOeyI2lnEJLSAFot55JFh8zFCkCZATMvFcxsyGz9yPraYz3XO5ZFOcy7m3wKKmsGWDHD2C2RnU6802I8zp/fK79XA6Q1y6pn9AVcAVcAVfAFXAFXAFX4DoVWCCoJt1k9AY3g8Y05YXPp2MUOSKDLqLai+gRZAlqvgNdxPx1JrPS2ctDd5bYl+6Y9E4yrAXAs4mzJukCLuZagmkAOen/CtcfSTDNYDgCsCxDb4cjPWrSAzgcEAY34eQJyjrxGK2IKOOshBs3WELayB7b/dZQvjqbATajC1mvNgSU5jMm0SIepwrnDT2StrVQsssU1KM7rfAnHzPNtAdQZckrXUj2IbIclk4nzgHQmxA8cZ4rASTO2wKMCZ5rg6A4kGKq8e2ARhNA8hAjQeqAzV63h/LTBpJodT6jbJHgme7KUlUC5BCOI53K2QwBQXBUO3BEj27dLgCkzXdkOW0KkMBoAUjCOmG3zXuLYogDix5IAiRNPZ6jDnhUgIwlq8BNlpRm7qGM7LD7095HS1S1nka9/aSH0uDQDot/yzIEsPPzxwZceclczuRwPhu/srf0jfvGAfKNe0t8Qa6AK+AKuAKugCvgCrgCqQKXAqTtnIFkhBV5jO/tecAhJ0gW+NJqX+M+WcIpx3ngi7BK4LQ+PQLkmv2HESLp+s0np2H49Kvw5MEnSGX9HMyg7hshstWYoWQzv+II0LhEKSkBkq7hdMYEVfQGttG7h55Ijt1YkcritsCsxnQsCecupg7V3h564O7P0gAAGP9JREFUGDlKMm57+yiFRWhPp4sAn32UqFYxg9EcWewDtpMyV24c6TEcobQ1AuSTAUaChMOwgzmQqQPZaLYFStnb2OKYDGEcBUi6jzr2RGdFMtl1iMRXwtwuZj42AI+c1chtCc3GQ8ylBLie9J/JiBCOE2FwDudAdtrtcONgP9y5dUfg8caNw7CHx+ZASlBOBEjrmZzjmgs4sAKHcB8JkBZZJCWq0GtN55JlrVgvWk11EAvdRvxZw/01gOQape8xAcjUYUxLZ7MAHqO/yH3WopkZjlzDFoAs90q+TT/xDpBv07vla3UFXAFXwBVwBVwBV+A9VCAFSP7SjyzPXIW0dNWeTQkx9tfJSwAdjvygU5ZtLFcV/lEnMpsPKSE57LDDHxnpofMVN3DNloAdOl4Euwlcs+l0EIYn34Yn3/4u1Oa/RxnlRECkWd+g548Jqvxek0xR4YnzVHRuo5Sc5o4TU0NrjWRkBV5doaQz7YGUQfeSAiqzKFAamo8F4XpqLYARrmXbasHyVQVShuyw9FXKTOGCnqI09vQUQTcQZQkdxihjXdQ+CN2DPwW43UWpK0pYm9oDWY8jN5iwam4iewv1e8IjHVH4gdBmCjBkUiyBTtxbzp2Ew8gyUwImXdspHksQEB1e/Gm1WnBqe+Hw5o1wdHiEv29hhMduaKFvsoESWEs4tRLYKeZWskyWfaXSy4n1ERBRMYsv9pmyLJVpOZzKQYjFY0nA5VNARkKdBNpghEh0IO1esiRVQmYKf8nPnrmRti55ScpXeUzy8YyNkGkJq53zbf1RdoB8W985X7cr4Aq4Aq6AK+AKuALviQJ0p9INHl1hNmFZhlU1SdSRHrt8Dwa0blLolFQaq1nV8R/WH8lwlyX2takZrCJdAYKWgEjCEAGoj7mFSxzz7PgP4fjbT0MYfhF6zRH6/jZwHzeh0wRIwbLjV4shOXU4gsmcRJaoEmO4SZkm7b20BQ5QJvSKrSYwouCYlWDmL8tcyBmBTWCRoT8M/EGpKsCR37OMleM7lgjbGQEW+TUcAO7Yl0n+qXdD6PwYsyD/JOxgzAZ7HllW2wDUSpAOHm8q/NIFalmpApNANq7B8lD2iNoYlSlgkc4jwVIgE2tYJ2/InP2kOJbzHtn32IYLudfbC7u7u6GLUtZaC/cbLcUpeyQB7ExO5WeC+hM8eQzXpy4kdpdZm5wFyS/oxgRbGedB4NUSVXMW19CHEFl2BPOSVh3xUd7S1+21bBRHWpOaVKS+LSmrl/2z4gB5mUL+uivgCrgCroAr4Aq4Aq7Aa1WA4GFAIuBy3QBpKaeAxbRclAC54AzIyJicFrJe5gBJiDmFC0aA7D/+Khw/+G1Y9L8I3cYIsEiXK4ReG715cCI5sqOFcs56oyWjJRRqWEbJeYk54Sof5hZWlfMUDTAFHGsy7iILAdIpI9k2Q/krS2BnM4Ibz43eS/ZQgpwXgLfRWB3HBSBuCsicjph92sWamsgbOkQC649De+cWwJHJp4RHBuGwh5MwRvsOTxQAuBgyygJhWy8XxbEe5oDy8YapseJIEsBR0or0VBLdTncH0LqDMtaOgKTAI5xE9jfOVuiPRDnw8HQo925A12q25Jgmani5PkJkUwKCAJB0SgG7HB3CLwPICkeiSJCOBuesWd5rKayFXsY8KVXGqyTbua5ksZkxc00FzmPy6mv9QbqmiztAXpOQfhpXwBVwBVwBV8AVcAVcgZejQAp1cgX0vJ23Sd/i8zqQVwBIcR/pVqLnjg4k10SAPBkjbRUXHZ0eh6cPPw+jh/8aausBAHKtpau1Kf5ewoEEQMKBzEotAWUEG6TyZGMleE8st9TZD7o1kDJKj8z6MGssqYyltiLFqiagaEA5mQO65gDE6EDOAWkzuIAsJZUgHUi3WsOVxPfcb7MmqO2HeveDUO8cARzZc7iH8BuE8cBxrEJLApkBZAUjOFKAZMmo9ETGTdeRAzHuLpt7KLvAEWb40RC9kKcAwikSfnZQunpwcKAwiMTXOoNvcB6WqD5+8jgMBgNxHql3HSW13Z2uQCOBkccQPvlY3UiCJAFdAbIeS4d1VIeWsBbGeJRCdOw+dOSHWJWFXBtxLpPQnfM+h9nxL+dH4rWe1QHytcrvF3cFXAFXwBVwBVwBV8AVuEwBgkOhjPC5AFLdOkEa9jQSvuIsRwGdOFhR0lhjL5+tRxxI7sLjeSxcuwoAki4a+/0Wi1k4RcjNEq9NRs/CsP8oDB59GobPvgFicKwEylcrY4CLAi9dyGad96IuGp0tcck4ZgJ/GnV1x9KNMxvJk5ICixfAkwDIfA/2OK7Qz6hBNgjGmVfChGAY90FGDpzHfP/Foo790UfKBNdWLzS6d1Hz2QmdHnoe23sCuD2UkHI+JLc63FMt+9SQGnHykhpbMSUjQFp/JlacXZDgnSxX4R/3MhxNwsnTPkAWKbW7vbCHNCApQwXkTdBD+ej4EQDzFD2TI4FHbt1uJ+xivw7+5joJjCx13UX5a6vVlFJWpr7WAZDUlWsVBxIL1JJfLlYTUTMXkfcSS3JT3aVENd6YjvXQV7VzkueIe8cex+K7lsx5vOzD/Ra+7gD5Fr5pvmRXwBVwBVwBV8AVcAXeJwXOOJAJZKWlrTZPsKANbUNLYWUPHomRoycIhaSsOFbCUlbPlLCyyFQCdbTHL2AmJR1AgUsEwQwZhkN3D67keHQaJqePwsnxF3htjLLLPoDvBACTO6bNxhBQkz+uhQ6ugLJQbDXQoZazJsgliaDJHSnnZtuGhJuUsA7BWgzqsW00a+CxDbbgqW7gGjvycm//dmjsH6F0tQf40pJROnd0HwmL3CpwSLXsk32CTGAFHBmdyg75tTiqZA1wWycpsoW1c+kcg0LtQLUzwPcUiawcK8LrzVDOytEeBMh+H3DJuNjoaO50u3Ap92WdLAEmPNJ5bLdbKHltw7kkUMKFxLxNgqz2KOK8LF+l0RuJb8MaYemHjJAnoTdnexzNeSynqpbnPloaraoQSbNUyvqu/aw6QL5r76jfjyvgCrgCroAr4Aq4Au+YAhcBJG81hcjyra/Qs5jZcYDA1YZ2nBKYAaSAYXzMaxlc8m96X3TUuA//VHC+Cs8jfZlLBNEwBEavOpkMUOGKvsgnXwtAnvYfhMXkewAXE1dPcY65wGOFNmLcqhukhyLIhaM+6PSVhoxooE4KkDEfiK4i01zNkVwCEhkIs9rMsEo9/7rSRo8hnbQdQBpLPuHUde6An7oArV24jjfChq4iymkJZgKNOCdBMktalZmJGpjDklYZgZESa+LO1XA8fM2zAFkA4CWOz0OOpphNyd5MbgzFoeOYpu7uABDb4i5iPAnKVJEHJE6whO4AKhnY08T6CZAsE67Wm1nIj479IJinQM4QIO1/5JYBYbHNMWNByp/jd7K/vSkiDs9ULD0ufw7fpccOkO/Su+n34gq4Aq6AK+AKuAKuwHumwFbXMdFgMdeZjEpUcA4BkMUxHqyojG4kdjFYNSi1uZEGmVU4aHTgNFF0GSZSPqqnX7A3co7ewnEfvYkLOGyDMHh2DHdyBpD8DseMwmiCmYcof61VZuLsVZgwC0ezzl5HAZ1YU2trLoNNvNYSsyPFGV3pnMcl+hrZLdnEWI8qhx3ydqv7wJw6nLrbKOukq4jewe4+gLGJWZF4jECfgBJZsg9LVusARHPm7PIM+snTRQG6UrK63SHlvogLkuTXbCsBMAOQUgDdbNjvmO9v41Hs+A5GeLTR95i9hcQ5AKD1QCLVKKbcRszjnEyZlakbU2ENIGVsB9xLfmX3F8d5nAH1uMN2gOTxVreLb6VXsvxG5RK8a985QL5r76jfjyvgCrgCroAr4Aq4Au+RApcCJFI8ZWMppHwRIqUmVZ626lYtYeV+MucjHsK5kYo7VuJaBbAo5ClsMoxGKmEZ0YptCQdS+iXjiUcDHZsxm54AONEzefoEoTZTgOYzcSTns1NAoPb4yTkBlIUxI+lMS7xeRZkoQS3bv9IR16/V6ggAVps98BX7AOFs1pBmCudxt3uA+ZKARWw1zlRk8k3cauglrOI4bgRFunjsGcy2xGHkcyz3LJR8sjxUoNKO0S7BbLMaUHuifD9IdWV5rPUlWoqrgizig1g6HB1jPteAy0knNC5YnNH82lwLATMHUt5KWsKqsKevyzUkHTUubgsD8qn0/DLnURpVrSny/YJH0Q0/DIW+1vzd9u9cAVfAFXAFXAFXwBVwBVyBt0GBZO4jl5v8djtFz6Js9iuv0qCSI53EuLs9VRWANLhcYwwFM1A5ioKASY8PDmYESDqZWtgKcERNqe4Tx35YmesSjhfOwRmGBM7lfCDu5GI2kSCe8WwA9zAHyCViUjcS9xo3OItpDWujyXmMSVFlTG1VgGyEdQ1ACQfO5iJ26NahxNOgk1MrNoWxFIQxjhRhiSrDfOAQJnNByFrFFkHunxZ18vUYVEO3UiA9+cyUAVKGOuaAl85GlB5MuLD0MbM5l/pITkiwlUAcA0qBRQVGar9tNmP66bXXs0Amwm+ymm0molw7AU4D0pw6HSDfhn8hfI2ugCvgCrgCroAr4Aq4Aq5AokAJIA1wAIMZQGZAlsIkeyIVFjNLhfCWOpAIhDGA5H7sZzSAYTIq/5Ax1hylwe7DCKbcl98vFuyfBHYCMLl/uUR1BlfS3EtZh/RsJjYdSjxT4JKezuhuttooQxU3LN9/xT7EpESTXYmGexwRsiFsFT47Snj52IniXMoMmLJjSkQYHUpx+QRM9VzZVnIwFT7z120eo2grPYt0FOPRkpaa+5nSbhhTTyVRVb4vN4nmgTnlH5ECYEZyZNWw4ex5AIkM2gROi3MvNfLInMz3o4zVHUj/x9cVcAVcAVfAFXAFXAFX4C1X4DkB0u7WHMOkII8BOWmozqIEkFX0UKYAuUkCWgiC69Q9xHWWGLPBsBvbJM01Qbg5ylcVLOPGctb0sSS05o7fismksVxWAJKnTvafg4bEtIxbFfsaMuqMyWLPoe6Wr4+GXlqBWsO5c8Daklha5rfoCBLuBPKS08uolPR5vMaZilYSm4/XiIcJQGofY5aiGh3B7NzyWNdfANfSJ7rc2yk3xdJbEGDRTy0eqH7o+QBpobhn0lnf8p+oi5bvAPkOv7l+a66AK+AKuAKugCvgCrwfCpwDkLj56WJcIoJ0Bob1RObDCiuAPenwii7fko+lhDVCnjVNxrMyCIceFI8RgCzNPdywZjSWwPKQVQKIa+mVZMlrsiaBw/yx+ocJEco8w8TpKu2PbB0GqWZAJVcvtCSWehTLH5CSY8gO0KxklP2PPHkZDtPlyOuccRmTTuNrUuorAKl9lHYPBEibK2kuaHp/gm88xgZkmvOYrTuHxzxZNbkpefkcZ5BLpbrll+Mx1E3LZ5MgIdk/P0AdSNnjQoB9l34OHSDfpXfT78UVcAVcAVfAFXAFXAFXoKAAS0TTTUEw/tqfBOtk+wh94avUI2mvJxWqUulaYz+kzIVUwFxF4Mz2jyxor7OHUqGTlygWkwpglTYpOY3Assb4CiBqiYdKxJccL0BVSjthSWuCo7Fct7RTClSJwyjng73J+Yp5zS/lyuFJzp5CblyejEaJMCizJJPQHQPkcg9j2VHcBpjZ7Ro044nC/WVlrnFPIz47MJFPrhcfnweE7xMonvdPiQOk/yPrCrgCroAr4Aq4Aq6AK/DOKpDOFBTAsxmEDMvhZuWr2d98kuClLqRG4uRbujt5TwEyT20F4+nxvJbMjswfy3cVBUgrkzVokVEiWwCS/p9ZiNJnWeJFxcFzHLYt72oNay0DpDmMIofdr1w2BypdO44UR1XTUTM6NWAUKCycXZaWgiDLUVPHj6splojm91IuOz1ThrqFnTlhJO1pVPguhvakb6ncb1xjGSALabPv7E/I89+YA+Tza+ZHuAKugCvgCrgCroAr4Aq8JQqUAZKhNwINmRMZb2QbQLJH0kCzvJtxJXoeDXnUZcuBkQApABj34OvVKgEyhu0IlKkbZw5lWdat8xJwSp6bm3YoXh0gFdfyjamp6VhHCQVi4SZKRjUUJ9kX62Qg0Cavkc37HOO9pOW6okTBbdR+xnSO5EZ6JvMuxBQ2WbZ6pq+xDI2lWy+H4pgjmt2F8GJagqoAaWtNHUgHyO0/5A6Qb8k/fr5MV8AVcAVcAVfAFXAFXIHnV2CBuYrpRqTLp9htKRkt2FNnQbNgEhLiCKJpW2VpiWlJK8tnOSYjTU0t9D8KCpbgpnQ+A1LOmSRcCk9dnR/j/onLR4BMrqGFpvlIjDJArmWsiSKowmHRcWQPaXkrOJBxFIftE4d2nDlG0ldLNyYVuWnJKY7SyyX3g0dxdVEX2ovJGkvVunojennRPvn+olCe5/8kvjtHOEC+O++l34kr4Aq4Aq6AK+AKuAKuQEmB5VLnM9pGgCuEnJb2X1UAeCkDlctK0x66cmKOnKtIKMVIHLxcCr1Rxy/ZEoeskM4ad5FM1Tj3kE9VUQ4reLTNqkwBLHu9uL4UWLd+eKIW5gZqpmupTDXCl/QHJgBZCMNJklKzQJxzPq3GiGUw3gqQAn1b1rMFQC/64XifUlRf9B8JB8gXVdCPdwVcAVfAFXAFXAFXwBV4YxVYocQ0BcjAktStdaH69BmALO9bDmFJ+U9CeYqJsPIoAVKOCSnwIutHk9c32kR57sYhIupC6iYZsXx4zj1l9mRWoouj4/dpGuq5F0wdP5baouuTY0kMPMWt5B8DtuT2tjl4FoRz5nrxOuUexvJ+ZxzIBCC3he5c9YPpAHlVpfCZww/UxZ/Sq5/L93QFXAFXwBVwBVwBV8AVcAXeKAXoQApomZ215uPtv/6S7c4AZPluylWvZYCUEtX8/OXdGcBaMDjPPHHu8mQlApAFZ7F8hfTeyuWk8A6TEJ2rJIpuEsClc7hGiM42BzLTuLScbVBnz9E3JBBmpiW+L/cwngFIuVD+rBTgxhCfq5Scnue4XkWLN+qD/RoX4wD5GsX3S7sCroAr4Aq4Aq6AK+AKvFwFzgBkDInhVVMfZc0AHBqIccTGuasqsWelPIpDHMgL/Jmyg5k4fLxmOiZk2xrKPZPlfVaoz+UltJ+vWNqpPZjZZEN1DQs4e/aKktDKU0WHkXMpi12TpWPirWtvphy4VUrtcSwBZGTDYg/j9vMXnjX3M7vW9ms6JF7Pz5oD5PXo6GdxBVwBV8AVcAVcAVfAFXgDFWAJaxE2IqVEgDSI3NZveJXbqQIgDVc2gMfVCxb3YVLHRfgZqiBMdiHKtgXO6K/SBNwGSzaLUQ6NZaeX3SNhLsNQud72nsP0PGkPo/JyEegKyawlgN7WN1lYY9nhpB9qp7eRHc+TKnSZAP76GQUcIP1D4Qq4Aq6AK+AKuAKugCvwzipwZjxGofyRruP5buHW18oOZNLCKAApY0Iu2C4BzPU6X+A2t5ElqNkeBnTJ5QoVtVtWkvYubltl2ZEs8R1TexRcz0kzPTOH8QLgLM+ZVCbe7h4a9JavKyZndiPnO57v7Af8NdyYA+RrEN0v6Qq4Aq6AK+AKuAKugCvw+hVYlQJvyisSx25biE6yYykDBz2KCO05n4G0RvWiTQBST7DNFS0C3cXAVD4+dR1TN9KWcyVXkgs4G3qa3VG5h1EDf/KxH+mtbwPI86TxkJvX//OSfU48ROfNeTN8Ja6AK+AKuAKugCvgCrgCr04BBayL8yTZG1nYtuyel7ByyuRlDmTxdNJjGDe5VKlH8rzVZU5daX2XpWOmDl8Zjq8SQmOhOuftS4BUPWKPozZQ6jP2d/ktPgPcZwn8SnD76j467/WV3IF8r99+v3lXwBVwBVwBV8AVcAXedwVKPZKZfagoVnr1QrGuVA57podvlfRQ5qfPpm5I7M3ZLesjhIua4hZHbFwEnWWAtDUX+hIvuEspqxUm1NEdZ7byGI9yjyMOOGNgFk5zicX5vn9c34D7d4B8A94EX4Ir4Aq4Aq6AK+AKuAKuwOtSoIyIxBv2+OnzzwOQF91BBpcJYPG5Cq6wreI1A0hJUr2oL7AEkIJnF9XQXqzzpS5kAoSXAaRc6UKAtAbG8uiRC2pkX9fHxK+bKeAA6R8GV8AVcAVcAVfAFXAFXIH3WIHzAFJJ77yOxcvGaZwraAkgCarne4asaAVMlcZxFM5dOv7S/S95p58HILeequywZhGpuvfZHs5tc00cIN/kH0gHyDf53fG1uQKugCvgCrgCroAr4Aq8ZAXKiFiyzM65+g8d+1GuL2Vy60V9mJVKLWKXLuQMuJb6OMv7X7t4l5mbiZl4tbLYSwZjXvsN+AlfVAEHyBdV0I93BVwBV8AVcAVcAVfAFXAFfqACl4FoOTzmeff/gcvyw1yBcxVwgPQPhyvgCrgCroAr4Aq4Aq6AK+AKuAKuwJUUcIC8kky+kyvgCrgCroAr4Aq4Aq6AK+AKuAKugAOkfwZcAVfAFXAFXAFXwBVwBVwBV8AVcAWupIAD5JVk8p1cAVfAFXAFXAFXwBVwBVwBV8AVcAUcIP0z4Aq4Aq6AK+AKuAKugCvgCrgCroArcCUF/j8PtqX81pRxW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9"/>
            <a:ext cx="829242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2083" y="507960"/>
            <a:ext cx="8288451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B w="38100" h="38100"/>
              <a:extrusionClr>
                <a:srgbClr val="C00000"/>
              </a:extrusionClr>
            </a:sp3d>
          </a:bodyPr>
          <a:lstStyle/>
          <a:p>
            <a:pPr algn="ctr"/>
            <a:r>
              <a:rPr lang="ru-RU" sz="8000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B05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rect">
                    <a:fillToRect l="100000" t="100000"/>
                  </a:path>
                </a:gradFill>
                <a:effectLst>
                  <a:innerShdw blurRad="63500" dist="50800" dir="7380000">
                    <a:prstClr val="black">
                      <a:alpha val="16000"/>
                    </a:prstClr>
                  </a:innerShdw>
                </a:effectLst>
                <a:latin typeface="Times New Roman" pitchFamily="18" charset="0"/>
                <a:cs typeface="Arial"/>
              </a:rPr>
              <a:t>Спасибо</a:t>
            </a:r>
          </a:p>
          <a:p>
            <a:pPr algn="ctr"/>
            <a:r>
              <a:rPr lang="ru-RU" sz="8000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B05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rect">
                    <a:fillToRect l="100000" t="100000"/>
                  </a:path>
                </a:gradFill>
                <a:effectLst>
                  <a:innerShdw blurRad="63500" dist="50800" dir="7380000">
                    <a:prstClr val="black">
                      <a:alpha val="16000"/>
                    </a:prstClr>
                  </a:innerShdw>
                </a:effectLst>
                <a:latin typeface="Times New Roman" pitchFamily="18" charset="0"/>
                <a:cs typeface="Arial"/>
              </a:rPr>
              <a:t> за</a:t>
            </a:r>
          </a:p>
          <a:p>
            <a:pPr algn="ctr"/>
            <a:r>
              <a:rPr lang="ru-RU" sz="8000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B05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rect">
                    <a:fillToRect l="100000" t="100000"/>
                  </a:path>
                </a:gradFill>
                <a:effectLst>
                  <a:innerShdw blurRad="63500" dist="50800" dir="7380000">
                    <a:prstClr val="black">
                      <a:alpha val="16000"/>
                    </a:prstClr>
                  </a:innerShdw>
                </a:effectLst>
                <a:latin typeface="Times New Roman" pitchFamily="18" charset="0"/>
                <a:cs typeface="Arial"/>
              </a:rPr>
              <a:t> внимание!!!</a:t>
            </a:r>
            <a:r>
              <a:rPr lang="ru-RU" sz="8000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B05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rect">
                    <a:fillToRect l="100000" t="100000"/>
                  </a:path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Arial"/>
              </a:rPr>
              <a:t> </a:t>
            </a:r>
            <a:endParaRPr lang="ru-RU" sz="8000" i="1" dirty="0">
              <a:gradFill>
                <a:gsLst>
                  <a:gs pos="0">
                    <a:srgbClr val="00B05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rect">
                  <a:fillToRect l="100000" t="100000"/>
                </a:path>
              </a:gra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Times New Roman" pitchFamily="18" charset="0"/>
            </a:endParaRPr>
          </a:p>
        </p:txBody>
      </p:sp>
      <p:pic>
        <p:nvPicPr>
          <p:cNvPr id="5" name="Picture 6" descr="C:\Users\1\Desktop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2544" y="1493811"/>
            <a:ext cx="84345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kern="10" dirty="0" smtClean="0">
                <a:ln w="34925">
                  <a:solidFill>
                    <a:srgbClr val="EAEAEA"/>
                  </a:solidFill>
                  <a:bevel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</a:t>
            </a:r>
          </a:p>
          <a:p>
            <a:r>
              <a:rPr lang="ru-RU" sz="8000" kern="10" dirty="0" smtClean="0">
                <a:ln w="34925">
                  <a:solidFill>
                    <a:srgbClr val="EAEAEA"/>
                  </a:solidFill>
                  <a:bevel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   		за </a:t>
            </a:r>
          </a:p>
          <a:p>
            <a:r>
              <a:rPr lang="ru-RU" sz="8000" kern="10" dirty="0" smtClean="0">
                <a:ln w="34925">
                  <a:solidFill>
                    <a:srgbClr val="EAEAEA"/>
                  </a:solidFill>
                  <a:bevel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 			внимание!!!</a:t>
            </a:r>
            <a:r>
              <a:rPr lang="ru-RU" sz="8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ru-RU" sz="8000" dirty="0"/>
          </a:p>
        </p:txBody>
      </p:sp>
    </p:spTree>
  </p:cSld>
  <p:clrMapOvr>
    <a:masterClrMapping/>
  </p:clrMapOvr>
  <p:transition advClick="0" advTm="3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95681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0232" y="357166"/>
            <a:ext cx="6686568" cy="1357322"/>
          </a:xfrm>
        </p:spPr>
        <p:txBody>
          <a:bodyPr anchor="t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714488"/>
            <a:ext cx="8329642" cy="471490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Годовой план поступления доходов в бюджет выполнен на 95,6% или 604 594,4 тыс. рублей.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За отчетный период в бюджет муниципального образования Сертолово Всеволожского муниципального района Ленинградской области поступило налоговых и неналоговых доходов 203 696,9 тыс. рублей, что составляет 33,7 % от бюджетных назначений на 2020 год. Безвозмездные поступления от других бюджетов бюджетной системы Российской Федерации (дотации, субсидии, субвенции и иные межбюджетные трансферты) составили 400 897,5 тыс. рублей, что составляет 66,3 % от общего объема поступлений.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Основными источниками налоговых и неналоговых доходов являются: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- налог на доходы физических лиц – 10,9 %,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- земельный налог – 10,8 %,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– 5,9 %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 advTm="3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8"/>
            <a:ext cx="928694" cy="104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Диаграмма 2"/>
          <p:cNvGraphicFramePr/>
          <p:nvPr/>
        </p:nvGraphicFramePr>
        <p:xfrm>
          <a:off x="571472" y="214290"/>
          <a:ext cx="7929618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 advTm="3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1" y="1643051"/>
          <a:ext cx="8643996" cy="4929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7894"/>
                <a:gridCol w="1920888"/>
                <a:gridCol w="1741002"/>
                <a:gridCol w="1214212"/>
              </a:tblGrid>
              <a:tr h="9379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 доходов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endParaRPr lang="ru-RU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2020 год, тыс. рублей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Фактически поступило за 2020 год, тыс. рублей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 годового плана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5896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155 040,0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155 214,9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173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65 280,0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66 231,7 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7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1 760,0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1 749,1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7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7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22 162,3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7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66 000,0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053,4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0571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Исполнение доходной части бюджета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МО Сертолово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102060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71604" y="285728"/>
            <a:ext cx="7191396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Исполнение доходной части бюджета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МО Сертолово</a:t>
            </a:r>
            <a:endParaRPr lang="ru-RU" sz="31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785925"/>
          <a:ext cx="8501121" cy="478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5687"/>
                <a:gridCol w="1838013"/>
                <a:gridCol w="1640567"/>
                <a:gridCol w="1416854"/>
              </a:tblGrid>
              <a:tr h="842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 доходов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2020 год, тыс. рублей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Фактически поступило за 2020 год, тыс. рублей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 годового плана</a:t>
                      </a:r>
                      <a:endParaRPr lang="ru-RU" sz="1200" dirty="0"/>
                    </a:p>
                  </a:txBody>
                  <a:tcPr anchor="ctr"/>
                </a:tc>
              </a:tr>
              <a:tr h="44679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155 040,0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155 214,9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679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Арендная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плата за земельные  участки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23 337,7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23 646,0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4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 сдачу в аренду имущества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11 052,9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12 323,7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111,5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55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Плата за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найм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жилых помещений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1 560,0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1 694,3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108,6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7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реализации имущества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1 197,0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1 196,1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60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 продажи земельных участков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6 708,2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7 738,6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115,4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61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Штрафы, пени,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платежи за причиненный ущерб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221,6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220,2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61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 от оказания платных услуг и компенсации затрат государства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498,2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498,1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0738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1 165,6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1 165,0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7119958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Исполнение доходной части бюджета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МО Сертолово</a:t>
            </a:r>
            <a:endParaRPr lang="ru-RU" sz="3100" dirty="0"/>
          </a:p>
        </p:txBody>
      </p:sp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9" y="1714490"/>
          <a:ext cx="8572558" cy="4929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6183"/>
                <a:gridCol w="1538664"/>
                <a:gridCol w="1433534"/>
                <a:gridCol w="1204177"/>
              </a:tblGrid>
              <a:tr h="873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 доходов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endParaRPr lang="ru-RU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2020 год, тыс. рублей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Фактически поступило за 2020 год, тыс. рублей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 годового плана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9667"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431 567,3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897,5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92,9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9667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из районного и областного бюджетов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162 102,5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162 102,5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6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капитальные вложения в объекты муниципальной собственности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178 698,2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147 843,4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82,7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89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осуществление дорожной деятельности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2 304,2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2 304,2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542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программ формирования современной городской среды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38 947,0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38 947,0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9667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субсидии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37 135,6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37 135,6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486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первичного воинского учета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2 939,7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2 939,7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4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профилактику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безнадзорности и правонарушений несовершеннолетних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1 907,8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1 907,8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542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мероприятий в сфере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административных правонарушений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96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7 511,2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696,2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102,5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3000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71480"/>
            <a:ext cx="7334272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Исполнение расходной части бюджета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МО Сертолово</a:t>
            </a:r>
            <a:endParaRPr lang="ru-RU" sz="3100" dirty="0"/>
          </a:p>
        </p:txBody>
      </p:sp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1" y="1714489"/>
          <a:ext cx="8501123" cy="4788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209"/>
                <a:gridCol w="1525842"/>
                <a:gridCol w="1453183"/>
                <a:gridCol w="1089889"/>
              </a:tblGrid>
              <a:tr h="88772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классификации расходов бюджета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2020 год, тыс. рублей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 за 2020 год, тыс. рублей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 годового плана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1039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(всего),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635 460,7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682,6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2346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Общегосударственные</a:t>
                      </a:r>
                      <a:r>
                        <a:rPr lang="ru-RU" sz="1300" baseline="0" dirty="0" smtClean="0"/>
                        <a:t> вопросы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79 476,7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77 895,7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346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Национальная</a:t>
                      </a:r>
                      <a:r>
                        <a:rPr lang="ru-RU" sz="1300" baseline="0" dirty="0" smtClean="0"/>
                        <a:t> оборона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2 939,7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2 741,1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93,2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485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Национальная безопасность и правоохранительная деятельность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9 240,5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107,3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44,4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3383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Национальная экономика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257 919,4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243 767,6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66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Жилищно-коммунальное хозяйство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226 798,2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205 084,7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90,4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948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Образование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3 579,4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3 579,4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346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Культура, кинематография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33 344,8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33 344,8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346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Социальная политика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11 743,8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11 743,8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346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Физическая культура и спорт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7 566,4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7 566,4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983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Средства</a:t>
                      </a:r>
                      <a:r>
                        <a:rPr lang="ru-RU" sz="1300" baseline="0" dirty="0" smtClean="0"/>
                        <a:t> массовой информации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2 851,8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2 851,8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3000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6858048" cy="1000132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Удельный вес расходов бюджета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 Сертолово в 2020 году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/>
          <p:cNvGraphicFramePr/>
          <p:nvPr/>
        </p:nvGraphicFramePr>
        <p:xfrm>
          <a:off x="357158" y="1357298"/>
          <a:ext cx="8501122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 advTm="3000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4119</TotalTime>
  <Words>1208</Words>
  <PresentationFormat>Экран (4:3)</PresentationFormat>
  <Paragraphs>346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БЮДЖЕТ ДЛЯ ГРАЖДАН</vt:lpstr>
      <vt:lpstr>      ОБЩИЕ ИТОГИ ИСПОЛНЕНИЯ  БЮДЖЕТА МУНИЦИПАЛЬНОГО ОБРАЗОВАНИЯ СЕРТОЛОВО ВСЕВОЛОЖСКОГО МУНИЦИПАЛЬНОГО РАЙОНА ЛЕНИНГРАДСКОЙ ОБЛАСТИ ЗА 2020 ГОД </vt:lpstr>
      <vt:lpstr>Доходы</vt:lpstr>
      <vt:lpstr>Слайд 4</vt:lpstr>
      <vt:lpstr>Доходы  Исполнение доходной части бюджета  МО Сертолово</vt:lpstr>
      <vt:lpstr>Доходы  Исполнение доходной части бюджета  МО Сертолово</vt:lpstr>
      <vt:lpstr>Доходы   Исполнение доходной части бюджета  МО Сертолово</vt:lpstr>
      <vt:lpstr>Расходы  Исполнение расходной части бюджета  МО Сертолово</vt:lpstr>
      <vt:lpstr>Удельный вес расходов бюджета  МО Сертолово в 2020 году</vt:lpstr>
      <vt:lpstr>Исполнение расходов бюджета МО Сертолово в разрезе муниципальных программ  и непрограммных расходов</vt:lpstr>
      <vt:lpstr>     Муниципальные программы  МО Сертолово </vt:lpstr>
      <vt:lpstr> Муниципальные программы МО Сертолово</vt:lpstr>
      <vt:lpstr>Слайд 13</vt:lpstr>
      <vt:lpstr>Муниципальные программы  МО Сертолово   «Благоустроенный город Сертолово» на 2017-2024 годы  </vt:lpstr>
      <vt:lpstr>  «Благоустроенный город Сертолово» на 2017-2024 годы  </vt:lpstr>
      <vt:lpstr>Муниципальные программы  МО Сертолово   «Молодое поколение МО Сертолово» на 2020-2024 годы</vt:lpstr>
      <vt:lpstr>Муниципальные программы  МО Сертолово   «Развитие культуры в МО Сертолово» на 2020-2024 годы  </vt:lpstr>
      <vt:lpstr>Муниципальные программы  МО Сертолово   «Развитие физической культуры и спорта в МО Сертолово» на 2020-2024 годы   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IRINAM</dc:creator>
  <cp:lastModifiedBy>Массарская</cp:lastModifiedBy>
  <cp:revision>320</cp:revision>
  <dcterms:created xsi:type="dcterms:W3CDTF">2021-06-08T14:18:43Z</dcterms:created>
  <dcterms:modified xsi:type="dcterms:W3CDTF">2021-12-24T07:00:39Z</dcterms:modified>
</cp:coreProperties>
</file>